
<file path=[Content_Types].xml><?xml version="1.0" encoding="utf-8"?>
<Types xmlns="http://schemas.openxmlformats.org/package/2006/content-types">
  <Override PartName="/ppt/slideMasters/slideMaster3.xml" ContentType="application/vnd.openxmlformats-officedocument.presentationml.slideMaster+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 id="2147483666" r:id="rId5"/>
    <p:sldMasterId id="2147483678" r:id="rId6"/>
  </p:sldMasterIdLst>
  <p:notesMasterIdLst>
    <p:notesMasterId r:id="rId33"/>
  </p:notesMasterIdLst>
  <p:sldIdLst>
    <p:sldId id="256" r:id="rId7"/>
    <p:sldId id="289" r:id="rId8"/>
    <p:sldId id="304" r:id="rId9"/>
    <p:sldId id="306" r:id="rId10"/>
    <p:sldId id="305" r:id="rId11"/>
    <p:sldId id="286" r:id="rId12"/>
    <p:sldId id="303" r:id="rId13"/>
    <p:sldId id="325" r:id="rId14"/>
    <p:sldId id="287" r:id="rId15"/>
    <p:sldId id="291" r:id="rId16"/>
    <p:sldId id="322" r:id="rId17"/>
    <p:sldId id="310" r:id="rId18"/>
    <p:sldId id="319" r:id="rId19"/>
    <p:sldId id="324" r:id="rId20"/>
    <p:sldId id="292" r:id="rId21"/>
    <p:sldId id="326" r:id="rId22"/>
    <p:sldId id="297" r:id="rId23"/>
    <p:sldId id="298" r:id="rId24"/>
    <p:sldId id="321" r:id="rId25"/>
    <p:sldId id="327" r:id="rId26"/>
    <p:sldId id="300" r:id="rId27"/>
    <p:sldId id="316" r:id="rId28"/>
    <p:sldId id="328" r:id="rId29"/>
    <p:sldId id="284" r:id="rId30"/>
    <p:sldId id="329" r:id="rId31"/>
    <p:sldId id="275"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68427" autoAdjust="0"/>
  </p:normalViewPr>
  <p:slideViewPr>
    <p:cSldViewPr>
      <p:cViewPr varScale="1">
        <p:scale>
          <a:sx n="50" d="100"/>
          <a:sy n="50" d="100"/>
        </p:scale>
        <p:origin x="-69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E6F0E6-9667-4EF3-BDE0-893307A8CD01}" type="datetimeFigureOut">
              <a:rPr lang="en-US" smtClean="0"/>
              <a:pPr/>
              <a:t>4/3/2008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6CDA93-ECEE-4F70-9FEB-B632401738A3}"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smtClean="0">
                <a:solidFill>
                  <a:schemeClr val="tx1"/>
                </a:solidFill>
                <a:latin typeface="+mn-lt"/>
                <a:ea typeface="+mn-ea"/>
                <a:cs typeface="+mn-cs"/>
              </a:rPr>
              <a:t>CAB, WCSF, SCSF, MVP, MVC, and More - Snyder, Aguiar</a:t>
            </a:r>
            <a:r>
              <a:rPr lang="en-US" dirty="0" smtClean="0"/>
              <a:t> </a:t>
            </a:r>
            <a:endParaRPr lang="en-US" dirty="0"/>
          </a:p>
        </p:txBody>
      </p:sp>
      <p:sp>
        <p:nvSpPr>
          <p:cNvPr id="4" name="Slide Number Placeholder 3"/>
          <p:cNvSpPr>
            <a:spLocks noGrp="1"/>
          </p:cNvSpPr>
          <p:nvPr>
            <p:ph type="sldNum" sz="quarter" idx="10"/>
          </p:nvPr>
        </p:nvSpPr>
        <p:spPr/>
        <p:txBody>
          <a:bodyPr/>
          <a:lstStyle/>
          <a:p>
            <a:fld id="{4E6CDA93-ECEE-4F70-9FEB-B632401738A3}"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 Builder is a generic dependency injection system that can be used to manage complex object dependencies and support loosely</a:t>
            </a:r>
            <a:r>
              <a:rPr lang="en-US" baseline="0" dirty="0" smtClean="0"/>
              <a:t> coupling objects in an application. It uses a builder pattern approach to dynamically inject dependencies between different CAB components. </a:t>
            </a:r>
          </a:p>
          <a:p>
            <a:endParaRPr lang="en-US" baseline="0" dirty="0" smtClean="0"/>
          </a:p>
          <a:p>
            <a:r>
              <a:rPr lang="en-US" baseline="0" dirty="0" smtClean="0"/>
              <a:t>Currently Object Builder is the Dependency injection container used by SCSF (CAB), WCSF, and Enterprise library. Microsoft is currently working on a new DI container called Unity. Enterprise Library 4.0+ will be updated to use Unity instead of object builder.</a:t>
            </a:r>
          </a:p>
          <a:p>
            <a:endParaRPr lang="en-US" baseline="0" dirty="0" smtClean="0"/>
          </a:p>
          <a:p>
            <a:r>
              <a:rPr lang="en-US" u="sng" baseline="0" dirty="0" smtClean="0"/>
              <a:t>Key Terms</a:t>
            </a:r>
          </a:p>
          <a:p>
            <a:r>
              <a:rPr lang="en-US" sz="1200" b="0" i="0" kern="1200" dirty="0" smtClean="0">
                <a:solidFill>
                  <a:schemeClr val="tx1"/>
                </a:solidFill>
                <a:latin typeface="+mn-lt"/>
                <a:ea typeface="+mn-ea"/>
                <a:cs typeface="+mn-cs"/>
              </a:rPr>
              <a:t>Strategy and Policies :	OB is based upon policies and strategies. Strategies are chained (i.e. OB implements the Chain of 		Responsibility pattern on strategies) and get registered for a build stage. Strategies use policies to figure 		out how to build an object. Policies are registered with OB for types. A policy is defined for types (objects 		in OB are defined by the type and ID). </a:t>
            </a:r>
            <a:br>
              <a:rPr lang="en-US" sz="1200" b="0" i="0" kern="1200" dirty="0" smtClean="0">
                <a:solidFill>
                  <a:schemeClr val="tx1"/>
                </a:solidFill>
                <a:latin typeface="+mn-lt"/>
                <a:ea typeface="+mn-ea"/>
                <a:cs typeface="+mn-cs"/>
              </a:rPr>
            </a:br>
            <a:r>
              <a:rPr lang="en-US" sz="1200" b="0" i="0" kern="1200" dirty="0" smtClean="0">
                <a:solidFill>
                  <a:schemeClr val="tx1"/>
                </a:solidFill>
                <a:latin typeface="+mn-lt"/>
                <a:ea typeface="+mn-ea"/>
                <a:cs typeface="+mn-cs"/>
              </a:rPr>
              <a:t>Locator :		locators in OB are used to find registered objects. When an object is created, it gets registered with the 		locator (see </a:t>
            </a:r>
            <a:r>
              <a:rPr lang="en-US" sz="1200" b="0" i="0" kern="1200" dirty="0" err="1" smtClean="0">
                <a:solidFill>
                  <a:schemeClr val="tx1"/>
                </a:solidFill>
                <a:latin typeface="+mn-lt"/>
                <a:ea typeface="+mn-ea"/>
                <a:cs typeface="+mn-cs"/>
              </a:rPr>
              <a:t>CreationStrategy.RegisterObject</a:t>
            </a:r>
            <a:r>
              <a:rPr lang="en-US" sz="1200" b="0" i="0" kern="1200" dirty="0" smtClean="0">
                <a:solidFill>
                  <a:schemeClr val="tx1"/>
                </a:solidFill>
                <a:latin typeface="+mn-lt"/>
                <a:ea typeface="+mn-ea"/>
                <a:cs typeface="+mn-cs"/>
              </a:rPr>
              <a:t>).</a:t>
            </a:r>
          </a:p>
          <a:p>
            <a:r>
              <a:rPr lang="en-US" sz="1200" b="0" i="0" kern="1200" dirty="0" err="1" smtClean="0">
                <a:solidFill>
                  <a:schemeClr val="tx1"/>
                </a:solidFill>
                <a:latin typeface="+mn-lt"/>
                <a:ea typeface="+mn-ea"/>
                <a:cs typeface="+mn-cs"/>
              </a:rPr>
              <a:t>LifetimeContainer</a:t>
            </a:r>
            <a:r>
              <a:rPr lang="en-US" sz="1200" b="0" i="0" kern="1200" dirty="0" smtClean="0">
                <a:solidFill>
                  <a:schemeClr val="tx1"/>
                </a:solidFill>
                <a:latin typeface="+mn-lt"/>
                <a:ea typeface="+mn-ea"/>
                <a:cs typeface="+mn-cs"/>
              </a:rPr>
              <a:t> : 	Objects managed by the object builder can have a lifetime associated with them. The thing that 		determines how long an object stays around is the container that the object is associated with. 		</a:t>
            </a:r>
            <a:r>
              <a:rPr lang="en-US" sz="1200" b="0" i="0" kern="1200" dirty="0" err="1" smtClean="0">
                <a:solidFill>
                  <a:schemeClr val="tx1"/>
                </a:solidFill>
                <a:latin typeface="+mn-lt"/>
                <a:ea typeface="+mn-ea"/>
                <a:cs typeface="+mn-cs"/>
              </a:rPr>
              <a:t>LifetimeContainers</a:t>
            </a:r>
            <a:r>
              <a:rPr lang="en-US" sz="1200" b="0" i="0" kern="1200" dirty="0" smtClean="0">
                <a:solidFill>
                  <a:schemeClr val="tx1"/>
                </a:solidFill>
                <a:latin typeface="+mn-lt"/>
                <a:ea typeface="+mn-ea"/>
                <a:cs typeface="+mn-cs"/>
              </a:rPr>
              <a:t> in OB, maintain a list of objects. When the container is disposed off, the objects in it 		are also disposed.</a:t>
            </a:r>
            <a:br>
              <a:rPr lang="en-US" sz="1200" b="0" i="0" kern="1200" dirty="0" smtClean="0">
                <a:solidFill>
                  <a:schemeClr val="tx1"/>
                </a:solidFill>
                <a:latin typeface="+mn-lt"/>
                <a:ea typeface="+mn-ea"/>
                <a:cs typeface="+mn-cs"/>
              </a:rPr>
            </a:br>
            <a:r>
              <a:rPr lang="en-US" sz="1200" b="0" i="0" kern="1200" dirty="0" err="1" smtClean="0">
                <a:solidFill>
                  <a:schemeClr val="tx1"/>
                </a:solidFill>
                <a:latin typeface="+mn-lt"/>
                <a:ea typeface="+mn-ea"/>
                <a:cs typeface="+mn-cs"/>
              </a:rPr>
              <a:t>BuilderContext</a:t>
            </a:r>
            <a:r>
              <a:rPr lang="en-US" sz="1200" b="0" i="0" kern="1200" dirty="0" smtClean="0">
                <a:solidFill>
                  <a:schemeClr val="tx1"/>
                </a:solidFill>
                <a:latin typeface="+mn-lt"/>
                <a:ea typeface="+mn-ea"/>
                <a:cs typeface="+mn-cs"/>
              </a:rPr>
              <a:t>: 	an object that defines the context for the build-up and tear-down of an object. </a:t>
            </a:r>
            <a:r>
              <a:rPr lang="en-US" sz="1200" b="0" i="0" kern="1200" dirty="0" err="1" smtClean="0">
                <a:solidFill>
                  <a:schemeClr val="tx1"/>
                </a:solidFill>
                <a:latin typeface="+mn-lt"/>
                <a:ea typeface="+mn-ea"/>
                <a:cs typeface="+mn-cs"/>
              </a:rPr>
              <a:t>BuilderContext</a:t>
            </a:r>
            <a:r>
              <a:rPr lang="en-US" sz="1200" b="0" i="0" kern="1200" dirty="0" smtClean="0">
                <a:solidFill>
                  <a:schemeClr val="tx1"/>
                </a:solidFill>
                <a:latin typeface="+mn-lt"/>
                <a:ea typeface="+mn-ea"/>
                <a:cs typeface="+mn-cs"/>
              </a:rPr>
              <a:t> holds the 		strategies, policies and locator for the given build-up or tear-down. It also provides a method to iterate 		the chain of strategies (see </a:t>
            </a:r>
            <a:r>
              <a:rPr lang="en-US" sz="1200" b="0" i="0" kern="1200" dirty="0" err="1" smtClean="0">
                <a:solidFill>
                  <a:schemeClr val="tx1"/>
                </a:solidFill>
                <a:latin typeface="+mn-lt"/>
                <a:ea typeface="+mn-ea"/>
                <a:cs typeface="+mn-cs"/>
              </a:rPr>
              <a:t>IBuilderContext</a:t>
            </a:r>
            <a:r>
              <a:rPr lang="en-US" sz="1200" b="0" i="0" kern="1200" dirty="0" smtClean="0">
                <a:solidFill>
                  <a:schemeClr val="tx1"/>
                </a:solidFill>
                <a:latin typeface="+mn-lt"/>
                <a:ea typeface="+mn-ea"/>
                <a:cs typeface="+mn-cs"/>
              </a:rPr>
              <a:t> and </a:t>
            </a:r>
            <a:r>
              <a:rPr lang="en-US" sz="1200" b="0" i="0" kern="1200" dirty="0" err="1" smtClean="0">
                <a:solidFill>
                  <a:schemeClr val="tx1"/>
                </a:solidFill>
                <a:latin typeface="+mn-lt"/>
                <a:ea typeface="+mn-ea"/>
                <a:cs typeface="+mn-cs"/>
              </a:rPr>
              <a:t>BuilderContext</a:t>
            </a:r>
            <a:r>
              <a:rPr lang="en-US" sz="1200" b="0" i="0" kern="1200" dirty="0" smtClean="0">
                <a:solidFill>
                  <a:schemeClr val="tx1"/>
                </a:solidFill>
                <a:latin typeface="+mn-lt"/>
                <a:ea typeface="+mn-ea"/>
                <a:cs typeface="+mn-cs"/>
              </a:rPr>
              <a:t>).</a:t>
            </a:r>
            <a:endParaRPr lang="en-US" b="0" i="0" baseline="0" dirty="0" smtClean="0">
              <a:latin typeface="+mn-lt"/>
            </a:endParaRPr>
          </a:p>
          <a:p>
            <a:endParaRPr lang="en-US" u="sng" baseline="0" dirty="0" smtClean="0"/>
          </a:p>
          <a:p>
            <a:r>
              <a:rPr lang="en-US" u="sng" baseline="0" dirty="0" smtClean="0"/>
              <a:t>Key Attributes used for SCSF\WCSF</a:t>
            </a:r>
          </a:p>
          <a:p>
            <a:endParaRPr lang="en-US" u="sng"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CreateNew</a:t>
            </a:r>
            <a:r>
              <a:rPr lang="en-US" dirty="0" smtClean="0"/>
              <a:t>:		Added to a</a:t>
            </a:r>
            <a:r>
              <a:rPr lang="en-US" baseline="0" dirty="0" smtClean="0"/>
              <a:t> </a:t>
            </a:r>
            <a:r>
              <a:rPr lang="en-US" baseline="0" dirty="0" err="1" smtClean="0"/>
              <a:t>.Net</a:t>
            </a:r>
            <a:r>
              <a:rPr lang="en-US" baseline="0" dirty="0" smtClean="0"/>
              <a:t> property (Must have Get &amp; Set) to tell CAB to use OB to create a new instance of the 		defined type.</a:t>
            </a:r>
            <a:r>
              <a:rPr lang="en-US" dirty="0" smtClean="0"/>
              <a:t> The new object will be added to the </a:t>
            </a:r>
            <a:r>
              <a:rPr lang="en-US" dirty="0" err="1" smtClean="0"/>
              <a:t>WorkItem’s</a:t>
            </a:r>
            <a:r>
              <a:rPr lang="en-US" dirty="0" smtClean="0"/>
              <a:t> Items collection. </a:t>
            </a:r>
            <a:endParaRPr lang="en-US" baseline="0" dirty="0" smtClean="0"/>
          </a:p>
          <a:p>
            <a:r>
              <a:rPr lang="en-US" dirty="0" err="1" smtClean="0"/>
              <a:t>ServiceDependency</a:t>
            </a:r>
            <a:r>
              <a:rPr lang="en-US" dirty="0" smtClean="0"/>
              <a:t>:	Used to inject</a:t>
            </a:r>
            <a:r>
              <a:rPr lang="en-US" baseline="0" dirty="0" smtClean="0"/>
              <a:t> a reference to a CAB service. The service must be in </a:t>
            </a:r>
            <a:r>
              <a:rPr lang="en-US" dirty="0" smtClean="0"/>
              <a:t>the </a:t>
            </a:r>
            <a:r>
              <a:rPr lang="en-US" dirty="0" err="1" smtClean="0"/>
              <a:t>WorkItem’s</a:t>
            </a:r>
            <a:r>
              <a:rPr lang="en-US" dirty="0" smtClean="0"/>
              <a:t> Services collection to 		be injected using this attribute.</a:t>
            </a:r>
          </a:p>
          <a:p>
            <a:r>
              <a:rPr lang="en-US" dirty="0" err="1" smtClean="0"/>
              <a:t>InjectionConstrcutor</a:t>
            </a:r>
            <a:r>
              <a:rPr lang="en-US" dirty="0" smtClean="0"/>
              <a:t>:	Used to inject a reference using a constructor</a:t>
            </a:r>
            <a:r>
              <a:rPr lang="en-US" baseline="0" dirty="0" smtClean="0"/>
              <a:t> instead of a property.</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521B8468-51ED-4AE3-A052-54FB7F570893}" type="slidenum">
              <a:rPr lang="en-US" smtClean="0"/>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Commands are used to define common application behaviors (e.g. Open File, Exit, etc…). That can be invoked by one or more UI components. Commands work well for simple communication. But, are not appropriate for complex  operations because they do not support parameters; use the event broker instead.</a:t>
            </a:r>
          </a:p>
          <a:p>
            <a:r>
              <a:rPr lang="en-US" baseline="0" dirty="0" smtClean="0"/>
              <a:t> </a:t>
            </a:r>
          </a:p>
          <a:p>
            <a:r>
              <a:rPr lang="en-US" baseline="0" dirty="0" smtClean="0"/>
              <a:t>CAB  includes a multicast event broker system that allows zero or more event publishers to work with zero or more event subscribers. Event are defines as normal </a:t>
            </a:r>
            <a:r>
              <a:rPr lang="en-US" baseline="0" dirty="0" err="1" smtClean="0"/>
              <a:t>.Net</a:t>
            </a:r>
            <a:r>
              <a:rPr lang="en-US" baseline="0" dirty="0" smtClean="0"/>
              <a:t> delegates and an event topic that the publisher and subscriber agree upon. When an event is published it can be broadcasted globally, locally (Current Work Item) or for the current module. A event subscriber can decided which thread to received the event on (UI or background.</a:t>
            </a:r>
          </a:p>
          <a:p>
            <a:endParaRPr lang="en-US" baseline="0" dirty="0" smtClean="0"/>
          </a:p>
          <a:p>
            <a:r>
              <a:rPr lang="en-US" baseline="0" dirty="0" smtClean="0"/>
              <a:t>Attributes used by event broker: </a:t>
            </a:r>
          </a:p>
          <a:p>
            <a:pPr marL="228600" indent="-228600" eaLnBrk="1" hangingPunct="1">
              <a:buFont typeface="Arial" pitchFamily="34" charset="0"/>
              <a:buChar char="•"/>
              <a:defRPr/>
            </a:pPr>
            <a:r>
              <a:rPr lang="en-US" sz="1200" b="0" noProof="1" smtClean="0">
                <a:latin typeface="Lucida Console" pitchFamily="49" charset="0"/>
                <a:cs typeface="Arial" charset="0"/>
              </a:rPr>
              <a:t>[</a:t>
            </a:r>
            <a:r>
              <a:rPr lang="en-US" sz="1200" b="0" dirty="0" err="1" smtClean="0">
                <a:latin typeface="Lucida Console" pitchFamily="49" charset="0"/>
                <a:cs typeface="Arial" charset="0"/>
              </a:rPr>
              <a:t>EventPublication</a:t>
            </a:r>
            <a:r>
              <a:rPr lang="en-US" sz="1200" b="0" noProof="1" smtClean="0">
                <a:latin typeface="Lucida Console" pitchFamily="49" charset="0"/>
                <a:cs typeface="Arial" charset="0"/>
              </a:rPr>
              <a:t>(“</a:t>
            </a:r>
            <a:r>
              <a:rPr lang="en-US" sz="1200" b="0" dirty="0" smtClean="0">
                <a:latin typeface="Lucida Console" pitchFamily="49" charset="0"/>
                <a:cs typeface="Arial" charset="0"/>
              </a:rPr>
              <a:t>topic://Customer/Created</a:t>
            </a:r>
            <a:r>
              <a:rPr lang="en-US" sz="1200" b="0" noProof="1" smtClean="0">
                <a:latin typeface="Lucida Console" pitchFamily="49" charset="0"/>
                <a:cs typeface="Arial" charset="0"/>
              </a:rPr>
              <a:t>”)]</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noProof="1" smtClean="0">
                <a:latin typeface="Lucida Console" pitchFamily="49" charset="0"/>
                <a:cs typeface="Arial" charset="0"/>
              </a:rPr>
              <a:t>[</a:t>
            </a:r>
            <a:r>
              <a:rPr lang="en-US" sz="1200" b="0" dirty="0" err="1" smtClean="0">
                <a:latin typeface="Lucida Console" pitchFamily="49" charset="0"/>
                <a:cs typeface="Arial" charset="0"/>
              </a:rPr>
              <a:t>EventSubscription</a:t>
            </a:r>
            <a:r>
              <a:rPr lang="en-US" sz="1200" b="0" noProof="1" smtClean="0">
                <a:latin typeface="Lucida Console" pitchFamily="49" charset="0"/>
                <a:cs typeface="Arial" charset="0"/>
              </a:rPr>
              <a:t>(“</a:t>
            </a:r>
            <a:r>
              <a:rPr lang="en-US" sz="1200" b="0" dirty="0" smtClean="0">
                <a:latin typeface="Lucida Console" pitchFamily="49" charset="0"/>
                <a:cs typeface="Arial" charset="0"/>
              </a:rPr>
              <a:t>topic://Customer/Created</a:t>
            </a:r>
            <a:r>
              <a:rPr lang="en-US" sz="1200" b="0" noProof="1" smtClean="0">
                <a:latin typeface="Lucida Console" pitchFamily="49" charset="0"/>
                <a:cs typeface="Arial" charset="0"/>
              </a:rPr>
              <a:t>”)]</a:t>
            </a:r>
            <a:endParaRPr lang="en-US" dirty="0"/>
          </a:p>
        </p:txBody>
      </p:sp>
      <p:sp>
        <p:nvSpPr>
          <p:cNvPr id="4" name="Slide Number Placeholder 3"/>
          <p:cNvSpPr>
            <a:spLocks noGrp="1"/>
          </p:cNvSpPr>
          <p:nvPr>
            <p:ph type="sldNum" sz="quarter" idx="10"/>
          </p:nvPr>
        </p:nvSpPr>
        <p:spPr/>
        <p:txBody>
          <a:bodyPr/>
          <a:lstStyle/>
          <a:p>
            <a:fld id="{521B8468-51ED-4AE3-A052-54FB7F570893}" type="slidenum">
              <a:rPr lang="en-US" smtClean="0"/>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Smart Client Software Factory is a toolkit that provider written and automated guidance (R</a:t>
            </a:r>
            <a:r>
              <a:rPr lang="en-US" dirty="0" smtClean="0"/>
              <a:t>ecipes)</a:t>
            </a:r>
            <a:r>
              <a:rPr lang="en-US" baseline="0" dirty="0" smtClean="0"/>
              <a:t> for building Smart Clients applications using CAB. Using SCSF greatly accelerates the development of Smart Clients application and providers a consistent approach to working with CAB. </a:t>
            </a:r>
          </a:p>
          <a:p>
            <a:endParaRPr lang="en-US" baseline="0" dirty="0" smtClean="0"/>
          </a:p>
        </p:txBody>
      </p:sp>
      <p:sp>
        <p:nvSpPr>
          <p:cNvPr id="4" name="Slide Number Placeholder 3"/>
          <p:cNvSpPr>
            <a:spLocks noGrp="1"/>
          </p:cNvSpPr>
          <p:nvPr>
            <p:ph type="sldNum" sz="quarter" idx="10"/>
          </p:nvPr>
        </p:nvSpPr>
        <p:spPr/>
        <p:txBody>
          <a:bodyPr/>
          <a:lstStyle/>
          <a:p>
            <a:fld id="{521B8468-51ED-4AE3-A052-54FB7F570893}" type="slidenum">
              <a:rPr lang="en-US" smtClean="0"/>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dirty="0" err="1" smtClean="0"/>
              <a:t>NetAdvantage</a:t>
            </a:r>
            <a:r>
              <a:rPr lang="en-US" baseline="0" dirty="0" smtClean="0"/>
              <a:t> CAB Extensibility (NCEK) is a toolkit extension for the Composite application block. It includes custom workspaces and guidance for using Net Advantage controls in  a composite application.</a:t>
            </a:r>
          </a:p>
        </p:txBody>
      </p:sp>
      <p:sp>
        <p:nvSpPr>
          <p:cNvPr id="4" name="Slide Number Placeholder 3"/>
          <p:cNvSpPr>
            <a:spLocks noGrp="1"/>
          </p:cNvSpPr>
          <p:nvPr>
            <p:ph type="sldNum" sz="quarter" idx="10"/>
          </p:nvPr>
        </p:nvSpPr>
        <p:spPr/>
        <p:txBody>
          <a:bodyPr/>
          <a:lstStyle/>
          <a:p>
            <a:fld id="{521B8468-51ED-4AE3-A052-54FB7F570893}" type="slidenum">
              <a:rPr lang="en-US" smtClean="0"/>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PRISM</a:t>
            </a:r>
            <a:r>
              <a:rPr lang="en-US" baseline="0" dirty="0" smtClean="0"/>
              <a:t> is a </a:t>
            </a:r>
            <a:r>
              <a:rPr lang="en-US" dirty="0" smtClean="0"/>
              <a:t>framework currently</a:t>
            </a:r>
            <a:r>
              <a:rPr lang="en-US" baseline="0" dirty="0" smtClean="0"/>
              <a:t> under development by Microsoft for building composite WPF applications.</a:t>
            </a:r>
            <a:endParaRPr lang="en-US" dirty="0" smtClean="0"/>
          </a:p>
        </p:txBody>
      </p:sp>
      <p:sp>
        <p:nvSpPr>
          <p:cNvPr id="4" name="Slide Number Placeholder 3"/>
          <p:cNvSpPr>
            <a:spLocks noGrp="1"/>
          </p:cNvSpPr>
          <p:nvPr>
            <p:ph type="sldNum" sz="quarter" idx="10"/>
          </p:nvPr>
        </p:nvSpPr>
        <p:spPr/>
        <p:txBody>
          <a:bodyPr/>
          <a:lstStyle/>
          <a:p>
            <a:fld id="{521B8468-51ED-4AE3-A052-54FB7F570893}" type="slidenum">
              <a:rPr lang="en-US" smtClean="0"/>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dirty="0" smtClean="0"/>
              <a:t>The Web Client Software Factory is used for building composite web applications. The design</a:t>
            </a:r>
            <a:r>
              <a:rPr lang="en-US" baseline="0" dirty="0" smtClean="0"/>
              <a:t> of WCSF is based on SCSF and includes a web version of the Composite Application Block along with a Page flow block. Like SCSF it includes written and automated guidance for building web applications.</a:t>
            </a:r>
          </a:p>
        </p:txBody>
      </p:sp>
      <p:sp>
        <p:nvSpPr>
          <p:cNvPr id="4" name="Slide Number Placeholder 3"/>
          <p:cNvSpPr>
            <a:spLocks noGrp="1"/>
          </p:cNvSpPr>
          <p:nvPr>
            <p:ph type="sldNum" sz="quarter" idx="10"/>
          </p:nvPr>
        </p:nvSpPr>
        <p:spPr/>
        <p:txBody>
          <a:bodyPr/>
          <a:lstStyle/>
          <a:p>
            <a:fld id="{521B8468-51ED-4AE3-A052-54FB7F570893}" type="slidenum">
              <a:rPr lang="en-US" smtClean="0"/>
              <a:pPr/>
              <a:t>17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composite web application block contains a number of features to help developers build composite web applications. Like CAB this block uses object builder as a dependency injection container.  When a module is loaded by CWAB it can perform start up operations such as: register site map nodes and load shared components (Services).</a:t>
            </a:r>
          </a:p>
          <a:p>
            <a:r>
              <a:rPr lang="en-US" baseline="0" dirty="0" smtClean="0"/>
              <a:t> </a:t>
            </a:r>
          </a:p>
          <a:p>
            <a:r>
              <a:rPr lang="en-US" u="sng" dirty="0" smtClean="0"/>
              <a:t>Types of modules:</a:t>
            </a:r>
          </a:p>
          <a:p>
            <a:r>
              <a:rPr lang="en-US" b="0" dirty="0" smtClean="0"/>
              <a:t>Business modules: 	Encapsulates a set of concerns of your application and contains Web pages. Typically, 			business modules are independent from one another and do not expose functionality to other modules. </a:t>
            </a:r>
          </a:p>
          <a:p>
            <a:r>
              <a:rPr lang="en-US" b="0" dirty="0" smtClean="0"/>
              <a:t>Foundational modules: 	Exposes functionality that is shared across the application. A foundational module does not contain Web 		pages. </a:t>
            </a:r>
          </a:p>
          <a:p>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u="sng" dirty="0" smtClean="0"/>
              <a:t>Patterns Used: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View-Presenter:	Separate the responsibilities for the visual display and the event handling behavior into different classes, 		the view and the presenter. The view class (the Web page) manages the controls on the page, and it 		forwards events to a presenter class. The presenter contains the logic to respond to the events, and in 		turn, manipulates the state of the view.</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Application Controller:	Based on </a:t>
            </a:r>
            <a:r>
              <a:rPr lang="en-US" sz="1200" kern="1200" baseline="0" dirty="0" smtClean="0">
                <a:solidFill>
                  <a:schemeClr val="tx1"/>
                </a:solidFill>
                <a:latin typeface="+mn-lt"/>
                <a:ea typeface="+mn-ea"/>
                <a:cs typeface="+mn-cs"/>
              </a:rPr>
              <a:t>service layer (command) design pattern the application controller is responsible for processing 		business actions (tasks)  and working with the presenter to control interactions between the view and 		model.</a:t>
            </a:r>
            <a:endParaRPr lang="en-US" b="0" dirty="0" smtClean="0"/>
          </a:p>
        </p:txBody>
      </p:sp>
      <p:sp>
        <p:nvSpPr>
          <p:cNvPr id="4" name="Slide Number Placeholder 3"/>
          <p:cNvSpPr>
            <a:spLocks noGrp="1"/>
          </p:cNvSpPr>
          <p:nvPr>
            <p:ph type="sldNum" sz="quarter" idx="10"/>
          </p:nvPr>
        </p:nvSpPr>
        <p:spPr/>
        <p:txBody>
          <a:bodyPr/>
          <a:lstStyle/>
          <a:p>
            <a:fld id="{521B8468-51ED-4AE3-A052-54FB7F570893}" type="slidenum">
              <a:rPr lang="en-US" smtClean="0"/>
              <a:pPr/>
              <a:t>18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Page Flow application block allows you to easily </a:t>
            </a:r>
            <a:r>
              <a:rPr lang="en-US" dirty="0" smtClean="0"/>
              <a:t>design the parts of your application that orchestrate the Web pages that allow a user to fulfill some process. The block can be used to create simple (Sequential)</a:t>
            </a:r>
            <a:r>
              <a:rPr lang="en-US" baseline="0" dirty="0" smtClean="0"/>
              <a:t> or complex (State Based) workflows and uses the standard </a:t>
            </a:r>
            <a:r>
              <a:rPr lang="en-US" baseline="0" dirty="0" err="1" smtClean="0"/>
              <a:t>.Net</a:t>
            </a:r>
            <a:r>
              <a:rPr lang="en-US" baseline="0" dirty="0" smtClean="0"/>
              <a:t> Framework provider model to support different page flow providers. </a:t>
            </a:r>
          </a:p>
          <a:p>
            <a:endParaRPr lang="en-US" baseline="0" dirty="0" smtClean="0"/>
          </a:p>
          <a:p>
            <a:r>
              <a:rPr lang="en-US" baseline="0" dirty="0" smtClean="0"/>
              <a:t>Out of the box the default page flow provider uses Windows Workflow Foundation (WF). The WF designer is used to define the page flows and WF is used to execute page flows.</a:t>
            </a:r>
          </a:p>
          <a:p>
            <a:endParaRPr lang="en-US" baseline="0" dirty="0" smtClean="0"/>
          </a:p>
        </p:txBody>
      </p:sp>
      <p:sp>
        <p:nvSpPr>
          <p:cNvPr id="4" name="Slide Number Placeholder 3"/>
          <p:cNvSpPr>
            <a:spLocks noGrp="1"/>
          </p:cNvSpPr>
          <p:nvPr>
            <p:ph type="sldNum" sz="quarter" idx="10"/>
          </p:nvPr>
        </p:nvSpPr>
        <p:spPr/>
        <p:txBody>
          <a:bodyPr/>
          <a:lstStyle/>
          <a:p>
            <a:fld id="{521B8468-51ED-4AE3-A052-54FB7F570893}" type="slidenum">
              <a:rPr lang="en-US" smtClean="0"/>
              <a:pPr/>
              <a:t>19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dirty="0" err="1" smtClean="0"/>
              <a:t>ASP.Net</a:t>
            </a:r>
            <a:r>
              <a:rPr lang="en-US" dirty="0" smtClean="0"/>
              <a:t> MVC</a:t>
            </a:r>
            <a:r>
              <a:rPr lang="en-US" baseline="0" dirty="0" smtClean="0"/>
              <a:t> framework is a new framework recently announcement by Microsoft for building web applications. The framework is being designed as an alterative to the traditional </a:t>
            </a:r>
            <a:r>
              <a:rPr lang="en-US" baseline="0" dirty="0" err="1" smtClean="0"/>
              <a:t>ASP.Net</a:t>
            </a:r>
            <a:r>
              <a:rPr lang="en-US" baseline="0" dirty="0" smtClean="0"/>
              <a:t> </a:t>
            </a:r>
            <a:r>
              <a:rPr lang="en-US" baseline="0" dirty="0" err="1" smtClean="0"/>
              <a:t>WebForm</a:t>
            </a:r>
            <a:r>
              <a:rPr lang="en-US" baseline="0" dirty="0" smtClean="0"/>
              <a:t> model. The new framework uses a front controller approach where all actions are routed to a controller and it is responsible for deciding which view to display. Because the controller is now responsible for process in coming requests the model no longer requires (or supports) the </a:t>
            </a:r>
            <a:r>
              <a:rPr lang="en-US" baseline="0" dirty="0" err="1" smtClean="0"/>
              <a:t>postback</a:t>
            </a:r>
            <a:r>
              <a:rPr lang="en-US" baseline="0" dirty="0" smtClean="0"/>
              <a:t> or view state.</a:t>
            </a:r>
          </a:p>
          <a:p>
            <a:endParaRPr lang="en-US" baseline="0" dirty="0" smtClean="0"/>
          </a:p>
          <a:p>
            <a:r>
              <a:rPr lang="en-US" baseline="0" dirty="0" smtClean="0"/>
              <a:t>A core design principal of the MVC framework is to be highly extensible and </a:t>
            </a:r>
            <a:r>
              <a:rPr lang="en-US" dirty="0" smtClean="0"/>
              <a:t>pluggable</a:t>
            </a:r>
            <a:r>
              <a:rPr lang="en-US" baseline="0" dirty="0" smtClean="0"/>
              <a:t>. </a:t>
            </a:r>
            <a:r>
              <a:rPr lang="en-US" dirty="0" smtClean="0"/>
              <a:t>Everything in the MVC framework is designed so that it can be easily replaced/customized (for example: you can optionally plug-in your own view engine, routing policy, parameter serialization, etc).  It also supports using existing dependency injection and IOC container models (Windsor, </a:t>
            </a:r>
            <a:r>
              <a:rPr lang="en-US" dirty="0" err="1" smtClean="0"/>
              <a:t>Spring.Net</a:t>
            </a:r>
            <a:r>
              <a:rPr lang="en-US" dirty="0" smtClean="0"/>
              <a:t>,  </a:t>
            </a:r>
            <a:r>
              <a:rPr lang="en-US" dirty="0" err="1" smtClean="0"/>
              <a:t>StructureMap</a:t>
            </a:r>
            <a:r>
              <a:rPr lang="en-US" dirty="0" smtClean="0"/>
              <a:t>, etc). More info can be found</a:t>
            </a:r>
            <a:r>
              <a:rPr lang="en-US" baseline="0" dirty="0" smtClean="0"/>
              <a:t> at the following </a:t>
            </a:r>
            <a:r>
              <a:rPr lang="en-US" baseline="0" dirty="0" err="1" smtClean="0"/>
              <a:t>CodePlex</a:t>
            </a:r>
            <a:r>
              <a:rPr lang="en-US" baseline="0" dirty="0" smtClean="0"/>
              <a:t> site: http://www.codeplex.com/MVCContrib</a:t>
            </a:r>
          </a:p>
        </p:txBody>
      </p:sp>
      <p:sp>
        <p:nvSpPr>
          <p:cNvPr id="4" name="Slide Number Placeholder 3"/>
          <p:cNvSpPr>
            <a:spLocks noGrp="1"/>
          </p:cNvSpPr>
          <p:nvPr>
            <p:ph type="sldNum" sz="quarter" idx="10"/>
          </p:nvPr>
        </p:nvSpPr>
        <p:spPr/>
        <p:txBody>
          <a:bodyPr/>
          <a:lstStyle/>
          <a:p>
            <a:fld id="{521B8468-51ED-4AE3-A052-54FB7F570893}" type="slidenum">
              <a:rPr lang="en-US" smtClean="0"/>
              <a:pPr/>
              <a:t>21</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Included</a:t>
            </a:r>
            <a:r>
              <a:rPr lang="en-US" baseline="0" dirty="0" smtClean="0"/>
              <a:t> with the </a:t>
            </a:r>
            <a:r>
              <a:rPr lang="en-US" baseline="0" dirty="0" err="1" smtClean="0"/>
              <a:t>ASP.Net</a:t>
            </a:r>
            <a:r>
              <a:rPr lang="en-US" baseline="0" dirty="0" smtClean="0"/>
              <a:t> MVC framework is a new routing API. This API allows you to create “friendly” or “pretty” URL such as </a:t>
            </a:r>
          </a:p>
          <a:p>
            <a:r>
              <a:rPr lang="en-US" dirty="0" smtClean="0"/>
              <a:t>/Products/List/Appliances or /Products/List/Electronics.</a:t>
            </a:r>
            <a:r>
              <a:rPr lang="en-US" baseline="0" dirty="0" smtClean="0"/>
              <a:t> </a:t>
            </a:r>
          </a:p>
          <a:p>
            <a:endParaRPr lang="en-US" baseline="0" dirty="0" smtClean="0"/>
          </a:p>
          <a:p>
            <a:r>
              <a:rPr lang="en-US" baseline="0" dirty="0" smtClean="0"/>
              <a:t>The MVC framework uses the routing API to map incoming URL(s) to controller actions. Along with helping define outgoing URL(s) that can be used to call back to controller actions when posting a page or making an AJAX call.</a:t>
            </a:r>
          </a:p>
          <a:p>
            <a:endParaRPr lang="en-US" baseline="0" dirty="0" smtClean="0"/>
          </a:p>
          <a:p>
            <a:r>
              <a:rPr lang="en-US" baseline="0" dirty="0" smtClean="0"/>
              <a:t>The routing API is not specifically tied to the MVC framework and can be used by traditional  </a:t>
            </a:r>
            <a:r>
              <a:rPr lang="en-US" baseline="0" dirty="0" err="1" smtClean="0"/>
              <a:t>WebForm</a:t>
            </a:r>
            <a:r>
              <a:rPr lang="en-US" baseline="0" dirty="0" smtClean="0"/>
              <a:t> based web projects for URL rewriting processes.</a:t>
            </a:r>
          </a:p>
          <a:p>
            <a:endParaRPr lang="en-US" baseline="0" dirty="0" smtClean="0"/>
          </a:p>
        </p:txBody>
      </p:sp>
      <p:sp>
        <p:nvSpPr>
          <p:cNvPr id="4" name="Slide Number Placeholder 3"/>
          <p:cNvSpPr>
            <a:spLocks noGrp="1"/>
          </p:cNvSpPr>
          <p:nvPr>
            <p:ph type="sldNum" sz="quarter" idx="10"/>
          </p:nvPr>
        </p:nvSpPr>
        <p:spPr/>
        <p:txBody>
          <a:bodyPr/>
          <a:lstStyle/>
          <a:p>
            <a:fld id="{521B8468-51ED-4AE3-A052-54FB7F570893}" type="slidenum">
              <a:rPr lang="en-US" smtClean="0"/>
              <a:pPr/>
              <a:t>22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Welcome, during today's talk we are going to explore several of the UI frameworks available for the </a:t>
            </a:r>
            <a:r>
              <a:rPr lang="en-US" baseline="0" dirty="0" err="1" smtClean="0"/>
              <a:t>.Net</a:t>
            </a:r>
            <a:r>
              <a:rPr lang="en-US" baseline="0" dirty="0" smtClean="0"/>
              <a:t> platform along with the key concepts that you need to understand to effectively use these frameworks to build enterprise systems. </a:t>
            </a:r>
          </a:p>
        </p:txBody>
      </p:sp>
      <p:sp>
        <p:nvSpPr>
          <p:cNvPr id="4" name="Slide Number Placeholder 3"/>
          <p:cNvSpPr>
            <a:spLocks noGrp="1"/>
          </p:cNvSpPr>
          <p:nvPr>
            <p:ph type="sldNum" sz="quarter" idx="10"/>
          </p:nvPr>
        </p:nvSpPr>
        <p:spPr/>
        <p:txBody>
          <a:bodyPr/>
          <a:lstStyle/>
          <a:p>
            <a:fld id="{521B8468-51ED-4AE3-A052-54FB7F570893}"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1B8468-51ED-4AE3-A052-54FB7F570893}" type="slidenum">
              <a:rPr lang="en-US" smtClean="0"/>
              <a:pPr/>
              <a:t>24</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1B8468-51ED-4AE3-A052-54FB7F570893}" type="slidenum">
              <a:rPr lang="en-US" smtClean="0"/>
              <a:pPr/>
              <a:t>26</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What is a pattern?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A reusable solution to a commonly occurring problem within a specific context. They are blue prints for solving a problem and not a finished solution. Depending on the platform and environment you are working with the implementation of a pattern may be different.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None/>
              <a:tabLst/>
              <a:defRPr/>
            </a:pPr>
            <a:r>
              <a:rPr lang="en-US" u="sng" baseline="0" dirty="0" smtClean="0"/>
              <a:t>Key Terms</a:t>
            </a:r>
          </a:p>
          <a:p>
            <a:pPr marL="228600" marR="0" indent="-228600" algn="l" defTabSz="914400" rtl="0" eaLnBrk="1" fontAlgn="auto" latinLnBrk="0" hangingPunct="1">
              <a:lnSpc>
                <a:spcPct val="100000"/>
              </a:lnSpc>
              <a:spcBef>
                <a:spcPts val="0"/>
              </a:spcBef>
              <a:spcAft>
                <a:spcPts val="0"/>
              </a:spcAft>
              <a:buClrTx/>
              <a:buSzTx/>
              <a:buFont typeface="Arial" pitchFamily="34" charset="0"/>
              <a:buNone/>
              <a:tabLst/>
              <a:defRPr/>
            </a:pPr>
            <a:endParaRPr lang="en-US" u="sng" baseline="0"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Model View Controller: 	A UI pattern that advocates the separation of an UI from its model using the concept of a controller to 		handle user inputs.</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Model: 		Represents behaviors (Business Rules) and data used by the application. Often the model is implemented 		as a set of  classes that represent the real world domain (Customers, Orders, Products) for the application.</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View: 		Responsible for rendering the contents of a model and maintaining consistency between the model and 		itself. </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Controller:	Responsible for translating interactions with the view into actions to be performed by the model. In a 		standalone GUI client, user interactions could be button clicks or menu selections, whereas in a Web 		application, they appear as GET and POST HTTP requests. Depending on a requested user action or the 		state of the model the controller determine the appropriate view to display</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Observer: 	Define a one-to-many dependency between objects so that when one object changes state, all its 		dependents are notified and updated automatically.</a:t>
            </a:r>
          </a:p>
          <a:p>
            <a:pPr marL="228600" marR="0" indent="-228600" algn="l" defTabSz="914400" rtl="0" eaLnBrk="1" fontAlgn="auto" latinLnBrk="0" hangingPunct="1">
              <a:lnSpc>
                <a:spcPct val="100000"/>
              </a:lnSpc>
              <a:spcBef>
                <a:spcPts val="0"/>
              </a:spcBef>
              <a:spcAft>
                <a:spcPts val="0"/>
              </a:spcAft>
              <a:buClrTx/>
              <a:buSzTx/>
              <a:buFont typeface="Arial" pitchFamily="34" charset="0"/>
              <a:buNone/>
              <a:tabLst/>
              <a:defRPr/>
            </a:pPr>
            <a:endParaRPr lang="en-US" baseline="0"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None/>
              <a:tabLst/>
              <a:defRPr/>
            </a:pPr>
            <a:endParaRPr lang="en-US" baseline="0"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None/>
              <a:tabLst/>
              <a:defRPr/>
            </a:pPr>
            <a:endParaRPr lang="en-US" baseline="0"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None/>
              <a:tabLst/>
              <a:defRPr/>
            </a:pPr>
            <a:endParaRPr lang="en-US" baseline="0"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None/>
              <a:tabLst/>
              <a:defRPr/>
            </a:pPr>
            <a:endParaRPr lang="en-US" baseline="0"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None/>
              <a:tabLst/>
              <a:defRPr/>
            </a:pPr>
            <a:endParaRPr lang="en-US" baseline="0"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None/>
              <a:tabLst/>
              <a:defRPr/>
            </a:pPr>
            <a:endParaRPr lang="en-US" baseline="0"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521B8468-51ED-4AE3-A052-54FB7F570893}"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u="none" baseline="0" dirty="0" smtClean="0"/>
              <a:t>The </a:t>
            </a:r>
            <a:r>
              <a:rPr lang="en-US" baseline="0" dirty="0" smtClean="0"/>
              <a:t>Model View Presenter (MVP) p</a:t>
            </a:r>
            <a:r>
              <a:rPr lang="en-US" b="0" u="none" baseline="0" dirty="0" smtClean="0"/>
              <a:t>attern is a various of the MVC pattern that has gotten very popular over the last few years. The key differences between the patterns is that the presenter takes on more responsibility for binding the model to the view; which helps increase the testability of each component.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u="non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u="sng" baseline="0" dirty="0" smtClean="0"/>
              <a:t>MVP Pattern Implementation:</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Supervising Controller: 	Similar to the traditional MVC controller, buts takes on the additional responsibility to handle all complex 		view behavior. The view may still have simple behavior (e.g. read/write a value from a textbox)</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Passive View:	Based on the Supervising Controller, but delegates all interaction between the view and model to the 		presenter. This approaches promotes a cleaner separation of the view and model; which allows the model 		to evolve independently of the view.</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MVP-C		This is another various of the MVP pattern that promotes separating the behaviors of a controller between 		a “view” presenter and a controller. The controller is usually implemented using the service layer or 		command pattern.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u="non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u="sng" baseline="0" dirty="0" smtClean="0"/>
              <a:t>Major differences between the patterns:</a:t>
            </a:r>
          </a:p>
          <a:p>
            <a:pPr marL="228600" lvl="0" indent="-228600">
              <a:buFont typeface="Arial" pitchFamily="34" charset="0"/>
              <a:buChar char="•"/>
            </a:pPr>
            <a:r>
              <a:rPr lang="en-US" sz="1200" kern="1200" dirty="0" smtClean="0">
                <a:solidFill>
                  <a:schemeClr val="tx1"/>
                </a:solidFill>
                <a:latin typeface="+mn-lt"/>
                <a:ea typeface="+mn-ea"/>
                <a:cs typeface="+mn-cs"/>
              </a:rPr>
              <a:t>MVP Pattern</a:t>
            </a:r>
          </a:p>
          <a:p>
            <a:pPr lvl="1"/>
            <a:r>
              <a:rPr lang="en-US" sz="1200" kern="1200" dirty="0" smtClean="0">
                <a:solidFill>
                  <a:schemeClr val="tx1"/>
                </a:solidFill>
                <a:latin typeface="+mn-lt"/>
                <a:ea typeface="+mn-ea"/>
                <a:cs typeface="+mn-cs"/>
              </a:rPr>
              <a:t>o</a:t>
            </a:r>
            <a:r>
              <a:rPr lang="en-US" sz="8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View is more loosely coupled to the model. The presenter is responsible for binding the model to the view.</a:t>
            </a:r>
          </a:p>
          <a:p>
            <a:pPr lvl="1"/>
            <a:r>
              <a:rPr lang="en-US" sz="1200" kern="1200" dirty="0" smtClean="0">
                <a:solidFill>
                  <a:schemeClr val="tx1"/>
                </a:solidFill>
                <a:latin typeface="+mn-lt"/>
                <a:ea typeface="+mn-ea"/>
                <a:cs typeface="+mn-cs"/>
              </a:rPr>
              <a:t>o</a:t>
            </a:r>
            <a:r>
              <a:rPr lang="en-US" sz="8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Easier to unit test because interaction with the view is through an interface</a:t>
            </a:r>
          </a:p>
          <a:p>
            <a:pPr lvl="1"/>
            <a:r>
              <a:rPr lang="en-US" sz="1200" kern="1200" dirty="0" smtClean="0">
                <a:solidFill>
                  <a:schemeClr val="tx1"/>
                </a:solidFill>
                <a:latin typeface="+mn-lt"/>
                <a:ea typeface="+mn-ea"/>
                <a:cs typeface="+mn-cs"/>
              </a:rPr>
              <a:t>o</a:t>
            </a:r>
            <a:r>
              <a:rPr lang="en-US" sz="8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Usually view to presenter map one to one. Complex views may have multi presenters.</a:t>
            </a:r>
          </a:p>
          <a:p>
            <a:r>
              <a:rPr lang="en-US" sz="1200" kern="1200" dirty="0" smtClean="0">
                <a:solidFill>
                  <a:schemeClr val="tx1"/>
                </a:solidFill>
                <a:latin typeface="+mn-lt"/>
                <a:ea typeface="+mn-ea"/>
                <a:cs typeface="+mn-cs"/>
              </a:rPr>
              <a:t> </a:t>
            </a:r>
          </a:p>
          <a:p>
            <a:pPr marL="228600" lvl="0" indent="-228600">
              <a:buFont typeface="Arial" pitchFamily="34" charset="0"/>
              <a:buChar char="•"/>
            </a:pPr>
            <a:r>
              <a:rPr lang="en-US" sz="1200" kern="1200" dirty="0" smtClean="0">
                <a:solidFill>
                  <a:schemeClr val="tx1"/>
                </a:solidFill>
                <a:latin typeface="+mn-lt"/>
                <a:ea typeface="+mn-ea"/>
                <a:cs typeface="+mn-cs"/>
              </a:rPr>
              <a:t>MVC Pattern</a:t>
            </a:r>
          </a:p>
          <a:p>
            <a:pPr lvl="1"/>
            <a:r>
              <a:rPr lang="en-US" sz="1200" kern="1200" dirty="0" smtClean="0">
                <a:solidFill>
                  <a:schemeClr val="tx1"/>
                </a:solidFill>
                <a:latin typeface="+mn-lt"/>
                <a:ea typeface="+mn-ea"/>
                <a:cs typeface="+mn-cs"/>
              </a:rPr>
              <a:t>o</a:t>
            </a:r>
            <a:r>
              <a:rPr lang="en-US" sz="8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Controller are based on behaviors and can be shared across views</a:t>
            </a:r>
          </a:p>
          <a:p>
            <a:pPr lvl="1"/>
            <a:r>
              <a:rPr lang="en-US" sz="1200" kern="1200" dirty="0" smtClean="0">
                <a:solidFill>
                  <a:schemeClr val="tx1"/>
                </a:solidFill>
                <a:latin typeface="+mn-lt"/>
                <a:ea typeface="+mn-ea"/>
                <a:cs typeface="+mn-cs"/>
              </a:rPr>
              <a:t>o</a:t>
            </a:r>
            <a:r>
              <a:rPr lang="en-US" sz="8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Can be responsible for determining which view to display (Front</a:t>
            </a:r>
            <a:r>
              <a:rPr lang="en-US" sz="1200" kern="1200" baseline="0" dirty="0" smtClean="0">
                <a:solidFill>
                  <a:schemeClr val="tx1"/>
                </a:solidFill>
                <a:latin typeface="+mn-lt"/>
                <a:ea typeface="+mn-ea"/>
                <a:cs typeface="+mn-cs"/>
              </a:rPr>
              <a:t> Controller Pattern) </a:t>
            </a:r>
          </a:p>
          <a:p>
            <a:pPr lvl="1"/>
            <a:endParaRPr lang="en-US" sz="1200" kern="1200" baseline="0" dirty="0" smtClean="0">
              <a:solidFill>
                <a:schemeClr val="tx1"/>
              </a:solidFill>
              <a:latin typeface="+mn-lt"/>
              <a:ea typeface="+mn-ea"/>
              <a:cs typeface="+mn-cs"/>
            </a:endParaRPr>
          </a:p>
          <a:p>
            <a:pPr lvl="1"/>
            <a:r>
              <a:rPr lang="en-US" sz="1200" kern="1200" baseline="0" dirty="0" smtClean="0">
                <a:solidFill>
                  <a:schemeClr val="tx1"/>
                </a:solidFill>
                <a:latin typeface="+mn-lt"/>
                <a:ea typeface="+mn-ea"/>
                <a:cs typeface="+mn-cs"/>
              </a:rPr>
              <a:t>Note: We will examine the Front Controller pattern in more detail later for now just mentioned </a:t>
            </a:r>
          </a:p>
          <a:p>
            <a:pPr lvl="1"/>
            <a:r>
              <a:rPr lang="en-US" sz="1200" kern="1200" baseline="0" dirty="0" smtClean="0">
                <a:solidFill>
                  <a:schemeClr val="tx1"/>
                </a:solidFill>
                <a:latin typeface="+mn-lt"/>
                <a:ea typeface="+mn-ea"/>
                <a:cs typeface="+mn-cs"/>
              </a:rPr>
              <a:t>that the pattern uses a centralized controller that intercepts each requests and is typically used by web frameworks.</a:t>
            </a:r>
            <a:endParaRPr lang="en-US" b="0" u="sng"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521B8468-51ED-4AE3-A052-54FB7F570893}"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dirty="0" smtClean="0">
                <a:solidFill>
                  <a:schemeClr val="tx1"/>
                </a:solidFill>
                <a:latin typeface="+mn-lt"/>
                <a:ea typeface="+mn-ea"/>
                <a:cs typeface="+mn-cs"/>
              </a:rPr>
              <a:t>A  concept</a:t>
            </a:r>
            <a:r>
              <a:rPr lang="en-US" sz="1200" b="0" kern="1200" baseline="0" dirty="0" smtClean="0">
                <a:solidFill>
                  <a:schemeClr val="tx1"/>
                </a:solidFill>
                <a:latin typeface="+mn-lt"/>
                <a:ea typeface="+mn-ea"/>
                <a:cs typeface="+mn-cs"/>
              </a:rPr>
              <a:t> that many UI Frameworks utilize to handle dependencies between components is </a:t>
            </a:r>
            <a:r>
              <a:rPr lang="en-US" sz="1200" b="0" kern="1200" dirty="0" smtClean="0">
                <a:solidFill>
                  <a:schemeClr val="tx1"/>
                </a:solidFill>
                <a:latin typeface="+mn-lt"/>
                <a:ea typeface="+mn-ea"/>
                <a:cs typeface="+mn-cs"/>
              </a:rPr>
              <a:t>Inversion of Control  (IOC). </a:t>
            </a:r>
          </a:p>
          <a:p>
            <a:r>
              <a:rPr lang="en-US" sz="1200" b="0" kern="1200" dirty="0" smtClean="0">
                <a:solidFill>
                  <a:schemeClr val="tx1"/>
                </a:solidFill>
                <a:latin typeface="+mn-lt"/>
                <a:ea typeface="+mn-ea"/>
                <a:cs typeface="+mn-cs"/>
              </a:rPr>
              <a:t>In a nutshell IOC</a:t>
            </a:r>
            <a:r>
              <a:rPr lang="en-US" sz="1200" b="0" kern="1200" baseline="0" dirty="0" smtClean="0">
                <a:solidFill>
                  <a:schemeClr val="tx1"/>
                </a:solidFill>
                <a:latin typeface="+mn-lt"/>
                <a:ea typeface="+mn-ea"/>
                <a:cs typeface="+mn-cs"/>
              </a:rPr>
              <a:t> is the concept of relying  on a third party to supply required dependency. </a:t>
            </a:r>
            <a:endParaRPr lang="en-US" sz="1200" b="0" kern="1200" dirty="0" smtClean="0">
              <a:solidFill>
                <a:schemeClr val="tx1"/>
              </a:solidFill>
              <a:latin typeface="+mn-lt"/>
              <a:ea typeface="+mn-ea"/>
              <a:cs typeface="+mn-cs"/>
            </a:endParaRPr>
          </a:p>
          <a:p>
            <a:endParaRPr lang="en-US" sz="1200" b="0" u="sng" kern="1200" baseline="0" dirty="0" smtClean="0">
              <a:solidFill>
                <a:schemeClr val="tx1"/>
              </a:solidFill>
              <a:latin typeface="+mn-lt"/>
              <a:ea typeface="+mn-ea"/>
              <a:cs typeface="+mn-cs"/>
            </a:endParaRPr>
          </a:p>
          <a:p>
            <a:r>
              <a:rPr lang="en-US" sz="1200" b="0" u="sng" kern="1200" baseline="0" dirty="0" smtClean="0">
                <a:solidFill>
                  <a:schemeClr val="tx1"/>
                </a:solidFill>
                <a:latin typeface="+mn-lt"/>
                <a:ea typeface="+mn-ea"/>
                <a:cs typeface="+mn-cs"/>
              </a:rPr>
              <a:t>Dependencies between classes:</a:t>
            </a:r>
          </a:p>
          <a:p>
            <a:r>
              <a:rPr lang="en-US" sz="1200" b="0" kern="1200" baseline="0" dirty="0" smtClean="0">
                <a:solidFill>
                  <a:schemeClr val="tx1"/>
                </a:solidFill>
                <a:latin typeface="+mn-lt"/>
                <a:ea typeface="+mn-ea"/>
                <a:cs typeface="+mn-cs"/>
              </a:rPr>
              <a:t>Concrete Dependency: 		The view has a direct reference to the Data Service.</a:t>
            </a:r>
          </a:p>
          <a:p>
            <a:r>
              <a:rPr lang="en-US" sz="1200" b="0" kern="1200" baseline="0" dirty="0" smtClean="0">
                <a:solidFill>
                  <a:schemeClr val="tx1"/>
                </a:solidFill>
                <a:latin typeface="+mn-lt"/>
                <a:ea typeface="+mn-ea"/>
                <a:cs typeface="+mn-cs"/>
              </a:rPr>
              <a:t>Interface (Abstraction) Dependency: 	The view access the data service using abstraction.</a:t>
            </a:r>
          </a:p>
          <a:p>
            <a:r>
              <a:rPr lang="en-US" sz="1200" b="0" kern="1200" baseline="0" dirty="0" smtClean="0">
                <a:solidFill>
                  <a:schemeClr val="tx1"/>
                </a:solidFill>
                <a:latin typeface="+mn-lt"/>
                <a:ea typeface="+mn-ea"/>
                <a:cs typeface="+mn-cs"/>
              </a:rPr>
              <a:t>Injected Dependency:		A 3</a:t>
            </a:r>
            <a:r>
              <a:rPr lang="en-US" sz="1200" b="0" kern="1200" baseline="30000" dirty="0" smtClean="0">
                <a:solidFill>
                  <a:schemeClr val="tx1"/>
                </a:solidFill>
                <a:latin typeface="+mn-lt"/>
                <a:ea typeface="+mn-ea"/>
                <a:cs typeface="+mn-cs"/>
              </a:rPr>
              <a:t>rd</a:t>
            </a:r>
            <a:r>
              <a:rPr lang="en-US" sz="1200" b="0" kern="1200" baseline="0" dirty="0" smtClean="0">
                <a:solidFill>
                  <a:schemeClr val="tx1"/>
                </a:solidFill>
                <a:latin typeface="+mn-lt"/>
                <a:ea typeface="+mn-ea"/>
                <a:cs typeface="+mn-cs"/>
              </a:rPr>
              <a:t> party component takes the responsibly of injecting the dependency into the view.</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0" u="sng" kern="1200" dirty="0" smtClean="0">
                <a:solidFill>
                  <a:schemeClr val="tx1"/>
                </a:solidFill>
                <a:latin typeface="+mn-lt"/>
                <a:ea typeface="+mn-ea"/>
                <a:cs typeface="+mn-cs"/>
              </a:rPr>
              <a:t>Different</a:t>
            </a:r>
            <a:r>
              <a:rPr lang="en-US" sz="1200" b="0" u="sng" kern="1200" baseline="0" dirty="0" smtClean="0">
                <a:solidFill>
                  <a:schemeClr val="tx1"/>
                </a:solidFill>
                <a:latin typeface="+mn-lt"/>
                <a:ea typeface="+mn-ea"/>
                <a:cs typeface="+mn-cs"/>
              </a:rPr>
              <a:t> Types of IOC:</a:t>
            </a:r>
            <a:endParaRPr lang="en-US" sz="1200" b="0" u="sng"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Dependency Injection:		A pattern</a:t>
            </a:r>
            <a:r>
              <a:rPr lang="en-US" sz="1200" b="0" kern="1200" baseline="0" dirty="0" smtClean="0">
                <a:solidFill>
                  <a:schemeClr val="tx1"/>
                </a:solidFill>
                <a:latin typeface="+mn-lt"/>
                <a:ea typeface="+mn-ea"/>
                <a:cs typeface="+mn-cs"/>
              </a:rPr>
              <a:t> that uses a third party container to inject dependences into a class. There are 			three types of DI: Constructor,  Property </a:t>
            </a:r>
            <a:r>
              <a:rPr lang="en-US" sz="1200" b="0" kern="1200" baseline="0" dirty="0" err="1" smtClean="0">
                <a:solidFill>
                  <a:schemeClr val="tx1"/>
                </a:solidFill>
                <a:latin typeface="+mn-lt"/>
                <a:ea typeface="+mn-ea"/>
                <a:cs typeface="+mn-cs"/>
              </a:rPr>
              <a:t>Settter</a:t>
            </a:r>
            <a:r>
              <a:rPr lang="en-US" sz="1200" b="0" kern="1200" baseline="0" dirty="0" smtClean="0">
                <a:solidFill>
                  <a:schemeClr val="tx1"/>
                </a:solidFill>
                <a:latin typeface="+mn-lt"/>
                <a:ea typeface="+mn-ea"/>
                <a:cs typeface="+mn-cs"/>
              </a:rPr>
              <a:t>, and Interface Injection.</a:t>
            </a:r>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Service Locator:		A pattern</a:t>
            </a:r>
            <a:r>
              <a:rPr lang="en-US" sz="1200" b="0" kern="1200" baseline="0" dirty="0" smtClean="0">
                <a:solidFill>
                  <a:schemeClr val="tx1"/>
                </a:solidFill>
                <a:latin typeface="+mn-lt"/>
                <a:ea typeface="+mn-ea"/>
                <a:cs typeface="+mn-cs"/>
              </a:rPr>
              <a:t> that uses a centralize container to maintain references to concrete objects. </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There are several  DI container available for the </a:t>
            </a:r>
            <a:r>
              <a:rPr lang="en-US" sz="1200" b="0" kern="1200" baseline="0" dirty="0" err="1" smtClean="0">
                <a:solidFill>
                  <a:schemeClr val="tx1"/>
                </a:solidFill>
                <a:latin typeface="+mn-lt"/>
                <a:ea typeface="+mn-ea"/>
                <a:cs typeface="+mn-cs"/>
              </a:rPr>
              <a:t>.Net</a:t>
            </a:r>
            <a:r>
              <a:rPr lang="en-US" sz="1200" b="0" kern="1200" baseline="0" dirty="0" smtClean="0">
                <a:solidFill>
                  <a:schemeClr val="tx1"/>
                </a:solidFill>
                <a:latin typeface="+mn-lt"/>
                <a:ea typeface="+mn-ea"/>
                <a:cs typeface="+mn-cs"/>
              </a:rPr>
              <a:t> Platform including: Castle Windsor, </a:t>
            </a:r>
            <a:r>
              <a:rPr lang="en-US" sz="1200" b="0" kern="1200" baseline="0" dirty="0" err="1" smtClean="0">
                <a:solidFill>
                  <a:schemeClr val="tx1"/>
                </a:solidFill>
                <a:latin typeface="+mn-lt"/>
                <a:ea typeface="+mn-ea"/>
                <a:cs typeface="+mn-cs"/>
              </a:rPr>
              <a:t>Spring.Net</a:t>
            </a:r>
            <a:r>
              <a:rPr lang="en-US" sz="1200" b="0" kern="1200" baseline="0" dirty="0" smtClean="0">
                <a:solidFill>
                  <a:schemeClr val="tx1"/>
                </a:solidFill>
                <a:latin typeface="+mn-lt"/>
                <a:ea typeface="+mn-ea"/>
                <a:cs typeface="+mn-cs"/>
              </a:rPr>
              <a:t>, </a:t>
            </a:r>
            <a:r>
              <a:rPr lang="en-US" sz="1200" b="0" kern="1200" baseline="0" dirty="0" err="1" smtClean="0">
                <a:solidFill>
                  <a:schemeClr val="tx1"/>
                </a:solidFill>
                <a:latin typeface="+mn-lt"/>
                <a:ea typeface="+mn-ea"/>
                <a:cs typeface="+mn-cs"/>
              </a:rPr>
              <a:t>StructureMap</a:t>
            </a:r>
            <a:r>
              <a:rPr lang="en-US" sz="1200" b="0" kern="1200" baseline="0" dirty="0" smtClean="0">
                <a:solidFill>
                  <a:schemeClr val="tx1"/>
                </a:solidFill>
                <a:latin typeface="+mn-lt"/>
                <a:ea typeface="+mn-ea"/>
                <a:cs typeface="+mn-cs"/>
              </a:rPr>
              <a:t>, Object Builder (User by CAB), and </a:t>
            </a:r>
            <a:r>
              <a:rPr lang="en-US" dirty="0" smtClean="0"/>
              <a:t>Unity </a:t>
            </a:r>
            <a:r>
              <a:rPr lang="en-US" sz="1200" b="0" kern="1200" baseline="0" dirty="0" smtClean="0">
                <a:solidFill>
                  <a:schemeClr val="tx1"/>
                </a:solidFill>
                <a:latin typeface="+mn-lt"/>
                <a:ea typeface="+mn-ea"/>
                <a:cs typeface="+mn-cs"/>
              </a:rPr>
              <a:t>(MS currently developing)</a:t>
            </a:r>
            <a:endParaRPr lang="en-US" sz="1200" b="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21B8468-51ED-4AE3-A052-54FB7F570893}"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composite application is a cross-functional solution assembled from pre-existing building blocks. These building blocks could be modules, services, workflows and activities, documents, application blocks (e.g. portal web part), rules etc. </a:t>
            </a:r>
            <a:r>
              <a:rPr lang="en-US" baseline="0" dirty="0" smtClean="0"/>
              <a:t> Composite applications are the enterprise version of a “</a:t>
            </a:r>
            <a:r>
              <a:rPr lang="en-US" baseline="0" dirty="0" err="1" smtClean="0"/>
              <a:t>mashup</a:t>
            </a:r>
            <a:r>
              <a:rPr lang="en-US" baseline="0" dirty="0" smtClean="0"/>
              <a:t>”.</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approach has many advantages over building an application one </a:t>
            </a:r>
            <a:r>
              <a:rPr lang="en-US" sz="1200" kern="1200" baseline="0" dirty="0" smtClean="0">
                <a:solidFill>
                  <a:schemeClr val="tx1"/>
                </a:solidFill>
                <a:latin typeface="+mn-lt"/>
                <a:ea typeface="+mn-ea"/>
                <a:cs typeface="+mn-cs"/>
              </a:rPr>
              <a:t>monolithic </a:t>
            </a:r>
            <a:r>
              <a:rPr lang="en-US" baseline="0" dirty="0" smtClean="0"/>
              <a:t>application.</a:t>
            </a:r>
            <a:endParaRPr lang="en-US"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Promotes a </a:t>
            </a:r>
            <a:r>
              <a:rPr lang="en-US" dirty="0" smtClean="0"/>
              <a:t>high degree of separation between application infrastructure and business logic. </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Allows  different teams to independently develop business and infrastructure components. </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Providers flexibility because business logic components can be combined to quickly yield a specific solution. </a:t>
            </a:r>
          </a:p>
          <a:p>
            <a:pPr marL="228600" indent="-228600">
              <a:buFont typeface="Arial" pitchFamily="34" charset="0"/>
              <a:buChar char="•"/>
            </a:pPr>
            <a:r>
              <a:rPr lang="en-US" dirty="0" smtClean="0"/>
              <a:t>Provides an excellent architecture for the front-end integration of line-of-business systems or service-oriented systems into a task-oriented user experience.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521B8468-51ED-4AE3-A052-54FB7F570893}"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Separation of Concern:	Is a</a:t>
            </a:r>
            <a:r>
              <a:rPr lang="en-US" sz="1200" kern="1200" baseline="0" dirty="0" smtClean="0">
                <a:solidFill>
                  <a:schemeClr val="tx1"/>
                </a:solidFill>
                <a:latin typeface="+mn-lt"/>
                <a:ea typeface="+mn-ea"/>
                <a:cs typeface="+mn-cs"/>
              </a:rPr>
              <a:t> principal for </a:t>
            </a:r>
            <a:r>
              <a:rPr lang="en-US" sz="1200" kern="1200" dirty="0" smtClean="0">
                <a:solidFill>
                  <a:schemeClr val="tx1"/>
                </a:solidFill>
                <a:latin typeface="+mn-lt"/>
                <a:ea typeface="+mn-ea"/>
                <a:cs typeface="+mn-cs"/>
              </a:rPr>
              <a:t>identifying the key behaviors and attributes of use case</a:t>
            </a:r>
            <a:r>
              <a:rPr lang="en-US" sz="1200" kern="1200" baseline="0" dirty="0" smtClean="0">
                <a:solidFill>
                  <a:schemeClr val="tx1"/>
                </a:solidFill>
                <a:latin typeface="+mn-lt"/>
                <a:ea typeface="+mn-ea"/>
                <a:cs typeface="+mn-cs"/>
              </a:rPr>
              <a:t> and properly dividing the 		responsibility for performing the use case across multi components. Keep in mind this is not just about 		dividing everything into multi classes. Its about establishing a well defined approach for dealing with 		complexity.  Lots of small well designed classes are easier to work with than one monolithic class.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Loosely Coupled:	Coupling</a:t>
            </a:r>
            <a:r>
              <a:rPr lang="en-US" baseline="0" dirty="0" smtClean="0"/>
              <a:t> or dependency is the degree to which each component relies on other components. A loosely 		coupled solution minimize the inter dependencies between components and increases reusability.</a:t>
            </a:r>
            <a:endParaRPr lang="en-US" dirty="0" smtClean="0"/>
          </a:p>
          <a:p>
            <a:r>
              <a:rPr lang="en-US" dirty="0" smtClean="0"/>
              <a:t>High Cohesion:	Cohesion is a measure of how well the code within a </a:t>
            </a:r>
            <a:r>
              <a:rPr lang="en-US" baseline="0" dirty="0" smtClean="0"/>
              <a:t>component works </a:t>
            </a:r>
            <a:r>
              <a:rPr lang="en-US" dirty="0" smtClean="0"/>
              <a:t>to provide a specific piece of 		functionality. Simply put, Cohesion measures how well a </a:t>
            </a:r>
            <a:r>
              <a:rPr lang="en-US" baseline="0" dirty="0" smtClean="0"/>
              <a:t>component </a:t>
            </a:r>
            <a:r>
              <a:rPr lang="en-US" dirty="0" smtClean="0"/>
              <a:t>does the one thing for which it was 		designed to do.</a:t>
            </a:r>
          </a:p>
          <a:p>
            <a:pPr lvl="0"/>
            <a:r>
              <a:rPr lang="en-US" sz="1200" kern="1200" dirty="0" smtClean="0">
                <a:solidFill>
                  <a:schemeClr val="tx1"/>
                </a:solidFill>
                <a:latin typeface="+mn-lt"/>
                <a:ea typeface="+mn-ea"/>
                <a:cs typeface="+mn-cs"/>
              </a:rPr>
              <a:t>Flexibility/Adaptable 	By isolating most of your code into the presenter/controller and model components your code base is 		more adaptable to change. For example consider how many UI and data access technologies we have 		over the years and the number of choices we have available today. A properly design solution using </a:t>
            </a:r>
          </a:p>
          <a:p>
            <a:pPr lvl="0"/>
            <a:r>
              <a:rPr lang="en-US" sz="1200" kern="1200" dirty="0" smtClean="0">
                <a:solidFill>
                  <a:schemeClr val="tx1"/>
                </a:solidFill>
                <a:latin typeface="+mn-lt"/>
                <a:ea typeface="+mn-ea"/>
                <a:cs typeface="+mn-cs"/>
              </a:rPr>
              <a:t>		MVC or MVP can support multi UI and data access technologies at the same time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Code Reuse:		By using a separation of concerns/responsible design approach you will increase code reuse. This is 		especially true when using a full blown domain model and keeping all the business/state management 		logic where it belongs. </a:t>
            </a:r>
          </a:p>
          <a:p>
            <a:pPr lvl="0"/>
            <a:r>
              <a:rPr lang="en-US" sz="1200" kern="1200" dirty="0" smtClean="0">
                <a:solidFill>
                  <a:schemeClr val="tx1"/>
                </a:solidFill>
                <a:latin typeface="+mn-lt"/>
                <a:ea typeface="+mn-ea"/>
                <a:cs typeface="+mn-cs"/>
              </a:rPr>
              <a:t>Testability:		This</a:t>
            </a:r>
            <a:r>
              <a:rPr lang="en-US" sz="1200" kern="1200" baseline="0" dirty="0" smtClean="0">
                <a:solidFill>
                  <a:schemeClr val="tx1"/>
                </a:solidFill>
                <a:latin typeface="+mn-lt"/>
                <a:ea typeface="+mn-ea"/>
                <a:cs typeface="+mn-cs"/>
              </a:rPr>
              <a:t> is a principal of high effectively you can test a component. This is usually done using a unit test 		framework such as </a:t>
            </a:r>
            <a:r>
              <a:rPr lang="en-US" sz="1200" kern="1200" baseline="0" dirty="0" err="1" smtClean="0">
                <a:solidFill>
                  <a:schemeClr val="tx1"/>
                </a:solidFill>
                <a:latin typeface="+mn-lt"/>
                <a:ea typeface="+mn-ea"/>
                <a:cs typeface="+mn-cs"/>
              </a:rPr>
              <a:t>nUnit</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mbUnit</a:t>
            </a:r>
            <a:r>
              <a:rPr lang="en-US" sz="1200" kern="1200" baseline="0" dirty="0" smtClean="0">
                <a:solidFill>
                  <a:schemeClr val="tx1"/>
                </a:solidFill>
                <a:latin typeface="+mn-lt"/>
                <a:ea typeface="+mn-ea"/>
                <a:cs typeface="+mn-cs"/>
              </a:rPr>
              <a:t>, etc… BY applying the other principals list here you can increase the 		testability of a component by making it easier to test it in isolation. </a:t>
            </a: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521B8468-51ED-4AE3-A052-54FB7F570893}"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that we have a understanding about the key terms and concepts used</a:t>
            </a:r>
            <a:r>
              <a:rPr lang="en-US" baseline="0" dirty="0" smtClean="0"/>
              <a:t> by a UI framework. Lets explore the different frameworks available for the </a:t>
            </a:r>
            <a:r>
              <a:rPr lang="en-US" baseline="0" dirty="0" err="1" smtClean="0"/>
              <a:t>.Net</a:t>
            </a:r>
            <a:r>
              <a:rPr lang="en-US" baseline="0" dirty="0" smtClean="0"/>
              <a:t> Platform.</a:t>
            </a:r>
          </a:p>
          <a:p>
            <a:endParaRPr lang="en-US" baseline="0" dirty="0" smtClean="0"/>
          </a:p>
          <a:p>
            <a:r>
              <a:rPr lang="en-US" u="sng" baseline="0" dirty="0" smtClean="0"/>
              <a:t>Windows</a:t>
            </a:r>
          </a:p>
          <a:p>
            <a:pPr eaLnBrk="1" hangingPunct="1">
              <a:defRPr/>
            </a:pPr>
            <a:r>
              <a:rPr lang="en-US" dirty="0" smtClean="0"/>
              <a:t>Composite Application Block:	Built</a:t>
            </a:r>
            <a:r>
              <a:rPr lang="en-US" baseline="0" dirty="0" smtClean="0"/>
              <a:t> by the Microsoft P&amp;P group to build composite </a:t>
            </a:r>
            <a:r>
              <a:rPr lang="en-US" baseline="0" dirty="0" err="1" smtClean="0"/>
              <a:t>WinForm</a:t>
            </a:r>
            <a:r>
              <a:rPr lang="en-US" baseline="0" dirty="0" smtClean="0"/>
              <a:t> applications</a:t>
            </a:r>
          </a:p>
          <a:p>
            <a:pPr eaLnBrk="1" hangingPunct="1">
              <a:defRPr/>
            </a:pPr>
            <a:r>
              <a:rPr lang="en-US" dirty="0" smtClean="0"/>
              <a:t>Smart Client Software Factory:	Factory built by P&amp;P</a:t>
            </a:r>
            <a:r>
              <a:rPr lang="en-US" baseline="0" dirty="0" smtClean="0"/>
              <a:t> that offers guidance for using best practices to build </a:t>
            </a:r>
            <a:r>
              <a:rPr lang="en-US" baseline="0" dirty="0" err="1" smtClean="0"/>
              <a:t>WinForm</a:t>
            </a:r>
            <a:r>
              <a:rPr lang="en-US" baseline="0" dirty="0" smtClean="0"/>
              <a:t> composite 			applications.</a:t>
            </a:r>
            <a:endParaRPr lang="en-US" dirty="0" smtClean="0"/>
          </a:p>
          <a:p>
            <a:pPr>
              <a:defRPr/>
            </a:pPr>
            <a:r>
              <a:rPr lang="en-US" dirty="0" smtClean="0"/>
              <a:t>Prism – CAB for WPF:		Currently</a:t>
            </a:r>
            <a:r>
              <a:rPr lang="en-US" baseline="0" dirty="0" smtClean="0"/>
              <a:t> under development by P &amp;P we provide a framework for building composite WPF 			applications.</a:t>
            </a:r>
            <a:endParaRPr lang="en-US" dirty="0" smtClean="0"/>
          </a:p>
          <a:p>
            <a:pPr>
              <a:defRPr/>
            </a:pPr>
            <a:r>
              <a:rPr lang="en-US" u="sng" dirty="0" smtClean="0"/>
              <a:t>Web</a:t>
            </a:r>
          </a:p>
          <a:p>
            <a:pPr>
              <a:defRPr/>
            </a:pPr>
            <a:r>
              <a:rPr lang="en-US" dirty="0" smtClean="0"/>
              <a:t>Web Client Software Factory:	Web</a:t>
            </a:r>
            <a:r>
              <a:rPr lang="en-US" baseline="0" dirty="0" smtClean="0"/>
              <a:t> based version of the SCSF that is used to build composite web applications.</a:t>
            </a:r>
            <a:endParaRPr lang="en-US" dirty="0" smtClean="0"/>
          </a:p>
          <a:p>
            <a:pPr>
              <a:defRPr/>
            </a:pPr>
            <a:r>
              <a:rPr lang="en-US" dirty="0" err="1" smtClean="0"/>
              <a:t>ASP.Net</a:t>
            </a:r>
            <a:r>
              <a:rPr lang="en-US" dirty="0" smtClean="0"/>
              <a:t> MVC Framework:		New</a:t>
            </a:r>
            <a:r>
              <a:rPr lang="en-US" baseline="0" dirty="0" smtClean="0"/>
              <a:t> framework recently announcement currently available as a CTP. Design being driven by 			the </a:t>
            </a:r>
            <a:r>
              <a:rPr lang="en-US" baseline="0" dirty="0" err="1" smtClean="0"/>
              <a:t>.Net</a:t>
            </a:r>
            <a:r>
              <a:rPr lang="en-US" baseline="0" dirty="0" smtClean="0"/>
              <a:t> community.</a:t>
            </a:r>
            <a:endParaRPr lang="en-US" dirty="0" smtClean="0"/>
          </a:p>
          <a:p>
            <a:pPr>
              <a:defRPr/>
            </a:pPr>
            <a:r>
              <a:rPr lang="en-US" dirty="0" err="1" smtClean="0"/>
              <a:t>MonoRail</a:t>
            </a:r>
            <a:r>
              <a:rPr lang="en-US" dirty="0" smtClean="0"/>
              <a:t> :			Open Source MVC Framework for the </a:t>
            </a:r>
            <a:r>
              <a:rPr lang="en-US" dirty="0" err="1" smtClean="0"/>
              <a:t>.Net</a:t>
            </a:r>
            <a:r>
              <a:rPr lang="en-US" baseline="0" dirty="0" smtClean="0"/>
              <a:t> Platform based on Ruby on Rails.</a:t>
            </a:r>
            <a:endParaRPr lang="en-US" dirty="0" smtClean="0"/>
          </a:p>
          <a:p>
            <a:endParaRPr lang="en-US" dirty="0"/>
          </a:p>
        </p:txBody>
      </p:sp>
      <p:sp>
        <p:nvSpPr>
          <p:cNvPr id="4" name="Slide Number Placeholder 3"/>
          <p:cNvSpPr>
            <a:spLocks noGrp="1"/>
          </p:cNvSpPr>
          <p:nvPr>
            <p:ph type="sldNum" sz="quarter" idx="10"/>
          </p:nvPr>
        </p:nvSpPr>
        <p:spPr/>
        <p:txBody>
          <a:bodyPr/>
          <a:lstStyle/>
          <a:p>
            <a:fld id="{521B8468-51ED-4AE3-A052-54FB7F570893}"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Composite Application Block (CAB) is a </a:t>
            </a:r>
            <a:r>
              <a:rPr lang="en-US" baseline="0" dirty="0" err="1" smtClean="0"/>
              <a:t>WinForm</a:t>
            </a:r>
            <a:r>
              <a:rPr lang="en-US" baseline="0" dirty="0" smtClean="0"/>
              <a:t> smart client framework for building composite applications. A CAB application is made up host application (Shell) and one or more modules. The shell is responsible for defining the main workspace (UI Container) and UI extensions for the application. Each module is responsible for defining the UI components, business logic and any custom</a:t>
            </a:r>
          </a:p>
          <a:p>
            <a:endParaRPr lang="en-US" u="sng" baseline="0" dirty="0" smtClean="0"/>
          </a:p>
          <a:p>
            <a:r>
              <a:rPr lang="en-US" u="sng" baseline="0" dirty="0" smtClean="0"/>
              <a:t>Key Terms:</a:t>
            </a:r>
          </a:p>
          <a:p>
            <a:endParaRPr lang="en-US" u="none" baseline="0" dirty="0" smtClean="0"/>
          </a:p>
          <a:p>
            <a:r>
              <a:rPr lang="en-US" u="none" baseline="0" dirty="0" smtClean="0"/>
              <a:t>Shell:		The host application that CAB uses to load the </a:t>
            </a:r>
            <a:r>
              <a:rPr lang="en-US" u="none" baseline="0" dirty="0" err="1" smtClean="0"/>
              <a:t>SmartParts</a:t>
            </a:r>
            <a:r>
              <a:rPr lang="en-US" u="none" baseline="0" dirty="0" smtClean="0"/>
              <a:t> defined for each module.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ProfileCatalog.xml :	Used to configure the modules that CAB needs to load and the </a:t>
            </a:r>
            <a:r>
              <a:rPr lang="en-US" baseline="0" dirty="0" smtClean="0"/>
              <a:t>d</a:t>
            </a:r>
            <a:r>
              <a:rPr lang="en-US" sz="1200" kern="1200" dirty="0" smtClean="0">
                <a:solidFill>
                  <a:schemeClr val="tx1"/>
                </a:solidFill>
                <a:latin typeface="+mn-lt"/>
                <a:ea typeface="+mn-ea"/>
                <a:cs typeface="+mn-cs"/>
              </a:rPr>
              <a:t>ependencies between</a:t>
            </a:r>
            <a:r>
              <a:rPr lang="en-US" sz="1200" kern="1200" baseline="0" dirty="0" smtClean="0">
                <a:solidFill>
                  <a:schemeClr val="tx1"/>
                </a:solidFill>
                <a:latin typeface="+mn-lt"/>
                <a:ea typeface="+mn-ea"/>
                <a:cs typeface="+mn-cs"/>
              </a:rPr>
              <a:t> them.</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err="1" smtClean="0">
                <a:solidFill>
                  <a:schemeClr val="tx1"/>
                </a:solidFill>
                <a:latin typeface="+mn-lt"/>
                <a:ea typeface="+mn-ea"/>
                <a:cs typeface="+mn-cs"/>
              </a:rPr>
              <a:t>WorkItem</a:t>
            </a:r>
            <a:r>
              <a:rPr lang="en-US" sz="1200" kern="1200" baseline="0" dirty="0" smtClean="0">
                <a:solidFill>
                  <a:schemeClr val="tx1"/>
                </a:solidFill>
                <a:latin typeface="+mn-lt"/>
                <a:ea typeface="+mn-ea"/>
                <a:cs typeface="+mn-cs"/>
              </a:rPr>
              <a:t>:		A run-time container for visual and non visual components including: </a:t>
            </a:r>
            <a:r>
              <a:rPr lang="en-US" sz="1200" kern="1200" baseline="0" dirty="0" err="1" smtClean="0">
                <a:solidFill>
                  <a:schemeClr val="tx1"/>
                </a:solidFill>
                <a:latin typeface="+mn-lt"/>
                <a:ea typeface="+mn-ea"/>
                <a:cs typeface="+mn-cs"/>
              </a:rPr>
              <a:t>SmartParts</a:t>
            </a:r>
            <a:r>
              <a:rPr lang="en-US" sz="1200" kern="1200" baseline="0" dirty="0" smtClean="0">
                <a:solidFill>
                  <a:schemeClr val="tx1"/>
                </a:solidFill>
                <a:latin typeface="+mn-lt"/>
                <a:ea typeface="+mn-ea"/>
                <a:cs typeface="+mn-cs"/>
              </a:rPr>
              <a:t>, controls, services, etc….</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Workspace:		Co</a:t>
            </a:r>
            <a:r>
              <a:rPr lang="en-US" dirty="0" smtClean="0"/>
              <a:t>mponents that encapsulate a particular visual way of displaying controls and </a:t>
            </a:r>
            <a:r>
              <a:rPr lang="en-US" dirty="0" err="1" smtClean="0"/>
              <a:t>SmartParts</a:t>
            </a:r>
            <a:r>
              <a:rPr lang="en-US" dirty="0" smtClean="0"/>
              <a:t>. Out</a:t>
            </a:r>
            <a:r>
              <a:rPr lang="en-US" baseline="0" dirty="0" smtClean="0"/>
              <a:t> of the box 		CAB has the following workspaces: </a:t>
            </a:r>
            <a:r>
              <a:rPr lang="en-US" baseline="0" dirty="0" err="1" smtClean="0"/>
              <a:t>WindowWorkspace</a:t>
            </a:r>
            <a:r>
              <a:rPr lang="en-US" baseline="0" dirty="0" smtClean="0"/>
              <a:t>, </a:t>
            </a:r>
            <a:r>
              <a:rPr lang="en-US" baseline="0" dirty="0" err="1" smtClean="0"/>
              <a:t>MdiWorkspcae</a:t>
            </a:r>
            <a:r>
              <a:rPr lang="en-US" baseline="0" dirty="0" smtClean="0"/>
              <a:t>, </a:t>
            </a:r>
            <a:r>
              <a:rPr lang="en-US" baseline="0" dirty="0" err="1" smtClean="0"/>
              <a:t>TabWorkspace</a:t>
            </a:r>
            <a:r>
              <a:rPr lang="en-US" baseline="0" dirty="0" smtClean="0"/>
              <a:t>, </a:t>
            </a:r>
            <a:r>
              <a:rPr lang="en-US" baseline="0" dirty="0" err="1" smtClean="0"/>
              <a:t>DeckWorkSpaceU</a:t>
            </a:r>
            <a:r>
              <a:rPr lang="en-US" baseline="0" dirty="0" smtClean="0"/>
              <a:t> UI Element:</a:t>
            </a:r>
            <a:r>
              <a:rPr lang="en-US" u="none" baseline="0" dirty="0" smtClean="0"/>
              <a:t>		C</a:t>
            </a:r>
            <a:r>
              <a:rPr lang="en-US" dirty="0" smtClean="0"/>
              <a:t>ommon user interface elements defined by the shell that a module can access (e.g. Menus, Status</a:t>
            </a:r>
            <a:r>
              <a:rPr lang="en-US" baseline="0" dirty="0" smtClean="0"/>
              <a:t> Bar)</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SmartPart</a:t>
            </a:r>
            <a:r>
              <a:rPr lang="en-US" baseline="0" dirty="0" smtClean="0"/>
              <a:t>:		A container for visual components that can be loaded by the CAB runtime. A developer creates a user 		control and marks (Using an Attribute) it as a </a:t>
            </a:r>
            <a:r>
              <a:rPr lang="en-US" baseline="0" dirty="0" err="1" smtClean="0"/>
              <a:t>SmartPart</a:t>
            </a:r>
            <a:r>
              <a:rPr lang="en-US" baseline="0" dirty="0" smtClean="0"/>
              <a:t>.  This is required so the user control can be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Service:		A supporting class that provides programmatic behavior to other objects in a loosely coupled way.</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Command:		Used for responding to events fired by UI elements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Event Broker:	A publish/subscribe event model used by CAB to enable loosely coupled communications between 		modules and the shell.</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521B8468-51ED-4AE3-A052-54FB7F570893}"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5CEFAEA-3827-465C-849C-E062E730F829}" type="datetimeFigureOut">
              <a:rPr lang="en-US" smtClean="0"/>
              <a:pPr/>
              <a:t>4/3/2008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CD184E-CEFD-43EF-8D49-BA77E846A2B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DE7DAF-AA0D-4B69-B4A3-5293B8303922}" type="datetimeFigureOut">
              <a:rPr lang="en-US" smtClean="0"/>
              <a:pPr/>
              <a:t>4/3/2008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7AB2A0-C49B-42BB-8C73-DDDD463898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DE7DAF-AA0D-4B69-B4A3-5293B8303922}" type="datetimeFigureOut">
              <a:rPr lang="en-US" smtClean="0"/>
              <a:pPr/>
              <a:t>4/3/2008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7AB2A0-C49B-42BB-8C73-DDDD4638980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DE7DAF-AA0D-4B69-B4A3-5293B8303922}" type="datetimeFigureOut">
              <a:rPr lang="en-US" smtClean="0"/>
              <a:pPr/>
              <a:t>4/3/2008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7AB2A0-C49B-42BB-8C73-DDDD46389809}"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DE7DAF-AA0D-4B69-B4A3-5293B8303922}" type="datetimeFigureOut">
              <a:rPr lang="en-US" smtClean="0"/>
              <a:pPr/>
              <a:t>4/3/2008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7AB2A0-C49B-42BB-8C73-DDDD46389809}"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1D8BD707-D9CF-40AE-B4C6-C98DA3205C09}" type="datetimeFigureOut">
              <a:rPr lang="en-US" smtClean="0"/>
              <a:pPr/>
              <a:t>4/3/2008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1D8BD707-D9CF-40AE-B4C6-C98DA3205C09}" type="datetimeFigureOut">
              <a:rPr lang="en-US" smtClean="0"/>
              <a:pPr/>
              <a:t>4/3/2008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1D8BD707-D9CF-40AE-B4C6-C98DA3205C09}" type="datetimeFigureOut">
              <a:rPr lang="en-US" smtClean="0"/>
              <a:pPr/>
              <a:t>4/3/2008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066800"/>
            <a:ext cx="4076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066800"/>
            <a:ext cx="4076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1D8BD707-D9CF-40AE-B4C6-C98DA3205C09}" type="datetimeFigureOut">
              <a:rPr lang="en-US" smtClean="0"/>
              <a:pPr/>
              <a:t>4/3/2008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1D8BD707-D9CF-40AE-B4C6-C98DA3205C09}" type="datetimeFigureOut">
              <a:rPr lang="en-US" smtClean="0"/>
              <a:pPr/>
              <a:t>4/3/2008</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1D8BD707-D9CF-40AE-B4C6-C98DA3205C09}" type="datetimeFigureOut">
              <a:rPr lang="en-US" smtClean="0"/>
              <a:pPr/>
              <a:t>4/3/2008</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22FF94-15D0-4D62-9AB3-C67A3CC424A6}" type="datetimeFigureOut">
              <a:rPr lang="en-US" smtClean="0"/>
              <a:pPr/>
              <a:t>4/3/2008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4F0FBF-1C45-4D09-A5A3-B35AAE02F960}"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1D8BD707-D9CF-40AE-B4C6-C98DA3205C09}" type="datetimeFigureOut">
              <a:rPr lang="en-US" smtClean="0"/>
              <a:pPr/>
              <a:t>4/3/2008</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1D8BD707-D9CF-40AE-B4C6-C98DA3205C09}" type="datetimeFigureOut">
              <a:rPr lang="en-US" smtClean="0"/>
              <a:pPr/>
              <a:t>4/3/2008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1D8BD707-D9CF-40AE-B4C6-C98DA3205C09}" type="datetimeFigureOut">
              <a:rPr lang="en-US" smtClean="0"/>
              <a:pPr/>
              <a:t>4/3/2008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1D8BD707-D9CF-40AE-B4C6-C98DA3205C09}" type="datetimeFigureOut">
              <a:rPr lang="en-US" smtClean="0"/>
              <a:pPr/>
              <a:t>4/3/2008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152400"/>
            <a:ext cx="20955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152400"/>
            <a:ext cx="61341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1D8BD707-D9CF-40AE-B4C6-C98DA3205C09}" type="datetimeFigureOut">
              <a:rPr lang="en-US" smtClean="0"/>
              <a:pPr/>
              <a:t>4/3/2008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46063" y="592138"/>
            <a:ext cx="85471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246063" y="1698625"/>
            <a:ext cx="4197350" cy="4427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95813" y="1698625"/>
            <a:ext cx="4197350" cy="2136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95813" y="3987800"/>
            <a:ext cx="4197350" cy="2138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10" name="Title 1"/>
          <p:cNvSpPr>
            <a:spLocks noGrp="1"/>
          </p:cNvSpPr>
          <p:nvPr>
            <p:ph type="ctrTitle" hasCustomPrompt="1"/>
          </p:nvPr>
        </p:nvSpPr>
        <p:spPr>
          <a:xfrm>
            <a:off x="71406" y="2857495"/>
            <a:ext cx="9072594" cy="1643075"/>
          </a:xfrm>
        </p:spPr>
        <p:txBody>
          <a:bodyPr/>
          <a:lstStyle>
            <a:lvl1pPr algn="l">
              <a:defRPr baseline="0"/>
            </a:lvl1pPr>
          </a:lstStyle>
          <a:p>
            <a:r>
              <a:rPr lang="en-US" dirty="0" smtClean="0"/>
              <a:t>Whatever my demo is about</a:t>
            </a:r>
            <a:endParaRPr lang="en-GB" dirty="0"/>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0DE7DAF-AA0D-4B69-B4A3-5293B8303922}" type="datetimeFigureOut">
              <a:rPr lang="en-US" smtClean="0"/>
              <a:pPr/>
              <a:t>4/3/2008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7AB2A0-C49B-42BB-8C73-DDDD463898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DE7DAF-AA0D-4B69-B4A3-5293B8303922}" type="datetimeFigureOut">
              <a:rPr lang="en-US" smtClean="0"/>
              <a:pPr/>
              <a:t>4/3/2008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7AB2A0-C49B-42BB-8C73-DDDD463898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DE7DAF-AA0D-4B69-B4A3-5293B8303922}" type="datetimeFigureOut">
              <a:rPr lang="en-US" smtClean="0"/>
              <a:pPr/>
              <a:t>4/3/2008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7AB2A0-C49B-42BB-8C73-DDDD463898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0DE7DAF-AA0D-4B69-B4A3-5293B8303922}" type="datetimeFigureOut">
              <a:rPr lang="en-US" smtClean="0"/>
              <a:pPr/>
              <a:t>4/3/2008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7AB2A0-C49B-42BB-8C73-DDDD463898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DE7DAF-AA0D-4B69-B4A3-5293B8303922}" type="datetimeFigureOut">
              <a:rPr lang="en-US" smtClean="0"/>
              <a:pPr/>
              <a:t>4/3/2008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7AB2A0-C49B-42BB-8C73-DDDD463898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DE7DAF-AA0D-4B69-B4A3-5293B8303922}" type="datetimeFigureOut">
              <a:rPr lang="en-US" smtClean="0"/>
              <a:pPr/>
              <a:t>4/3/2008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7AB2A0-C49B-42BB-8C73-DDDD463898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DE7DAF-AA0D-4B69-B4A3-5293B8303922}" type="datetimeFigureOut">
              <a:rPr lang="en-US" smtClean="0"/>
              <a:pPr/>
              <a:t>4/3/2008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7AB2A0-C49B-42BB-8C73-DDDD463898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1.png"/><Relationship Id="rId2" Type="http://schemas.openxmlformats.org/officeDocument/2006/relationships/slideLayout" Target="../slideLayouts/slideLayout15.xml"/><Relationship Id="rId16" Type="http://schemas.openxmlformats.org/officeDocument/2006/relationships/theme" Target="../theme/theme3.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CEFAEA-3827-465C-849C-E062E730F829}" type="datetimeFigureOut">
              <a:rPr lang="en-US" smtClean="0"/>
              <a:pPr/>
              <a:t>4/3/2008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CD184E-CEFD-43EF-8D49-BA77E846A2B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DE7DAF-AA0D-4B69-B4A3-5293B8303922}" type="datetimeFigureOut">
              <a:rPr lang="en-US" smtClean="0"/>
              <a:pPr/>
              <a:t>4/3/2008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7AB2A0-C49B-42BB-8C73-DDDD463898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2530" name="Picture 8" descr="PowerPoint_bg_powering"/>
          <p:cNvPicPr>
            <a:picLocks noChangeAspect="1" noChangeArrowheads="1"/>
          </p:cNvPicPr>
          <p:nvPr/>
        </p:nvPicPr>
        <p:blipFill>
          <a:blip r:embed="rId17"/>
          <a:srcRect/>
          <a:stretch>
            <a:fillRect/>
          </a:stretch>
        </p:blipFill>
        <p:spPr bwMode="auto">
          <a:xfrm>
            <a:off x="0" y="0"/>
            <a:ext cx="9144000" cy="6858000"/>
          </a:xfrm>
          <a:prstGeom prst="rect">
            <a:avLst/>
          </a:prstGeom>
          <a:noFill/>
          <a:ln w="9525">
            <a:noFill/>
            <a:miter lim="800000"/>
            <a:headEnd/>
            <a:tailEnd/>
          </a:ln>
        </p:spPr>
      </p:pic>
      <p:sp>
        <p:nvSpPr>
          <p:cNvPr id="22531" name="Rectangle 2"/>
          <p:cNvSpPr>
            <a:spLocks noGrp="1" noChangeArrowheads="1"/>
          </p:cNvSpPr>
          <p:nvPr>
            <p:ph type="title"/>
          </p:nvPr>
        </p:nvSpPr>
        <p:spPr bwMode="auto">
          <a:xfrm>
            <a:off x="304800" y="152400"/>
            <a:ext cx="70104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2532" name="Rectangle 3"/>
          <p:cNvSpPr>
            <a:spLocks noGrp="1" noChangeArrowheads="1"/>
          </p:cNvSpPr>
          <p:nvPr>
            <p:ph type="body" idx="1"/>
          </p:nvPr>
        </p:nvSpPr>
        <p:spPr bwMode="auto">
          <a:xfrm>
            <a:off x="381000" y="1066800"/>
            <a:ext cx="8305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0960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1D8BD707-D9CF-40AE-B4C6-C98DA3205C09}" type="datetimeFigureOut">
              <a:rPr lang="en-US" smtClean="0"/>
              <a:pPr/>
              <a:t>4/3/2008</a:t>
            </a:fld>
            <a:endParaRPr lang="en-US"/>
          </a:p>
        </p:txBody>
      </p:sp>
      <p:sp>
        <p:nvSpPr>
          <p:cNvPr id="1029" name="Rectangle 5"/>
          <p:cNvSpPr>
            <a:spLocks noGrp="1" noChangeArrowheads="1"/>
          </p:cNvSpPr>
          <p:nvPr>
            <p:ph type="ftr" sz="quarter" idx="3"/>
          </p:nvPr>
        </p:nvSpPr>
        <p:spPr bwMode="auto">
          <a:xfrm>
            <a:off x="3124200" y="609600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0960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Lst>
  <p:txStyles>
    <p:titleStyle>
      <a:lvl1pPr algn="l" rtl="0" eaLnBrk="1" fontAlgn="base" hangingPunct="1">
        <a:spcBef>
          <a:spcPct val="0"/>
        </a:spcBef>
        <a:spcAft>
          <a:spcPct val="0"/>
        </a:spcAft>
        <a:defRPr sz="2800" b="1">
          <a:solidFill>
            <a:schemeClr val="tx1"/>
          </a:solidFill>
          <a:latin typeface="+mj-lt"/>
          <a:ea typeface="+mj-ea"/>
          <a:cs typeface="+mj-cs"/>
        </a:defRPr>
      </a:lvl1pPr>
      <a:lvl2pPr algn="l" rtl="0" eaLnBrk="1" fontAlgn="base" hangingPunct="1">
        <a:spcBef>
          <a:spcPct val="0"/>
        </a:spcBef>
        <a:spcAft>
          <a:spcPct val="0"/>
        </a:spcAft>
        <a:defRPr sz="2800" b="1">
          <a:solidFill>
            <a:schemeClr val="tx1"/>
          </a:solidFill>
          <a:latin typeface="Calibri" pitchFamily="34" charset="0"/>
        </a:defRPr>
      </a:lvl2pPr>
      <a:lvl3pPr algn="l" rtl="0" eaLnBrk="1" fontAlgn="base" hangingPunct="1">
        <a:spcBef>
          <a:spcPct val="0"/>
        </a:spcBef>
        <a:spcAft>
          <a:spcPct val="0"/>
        </a:spcAft>
        <a:defRPr sz="2800" b="1">
          <a:solidFill>
            <a:schemeClr val="tx1"/>
          </a:solidFill>
          <a:latin typeface="Calibri" pitchFamily="34" charset="0"/>
        </a:defRPr>
      </a:lvl3pPr>
      <a:lvl4pPr algn="l" rtl="0" eaLnBrk="1" fontAlgn="base" hangingPunct="1">
        <a:spcBef>
          <a:spcPct val="0"/>
        </a:spcBef>
        <a:spcAft>
          <a:spcPct val="0"/>
        </a:spcAft>
        <a:defRPr sz="2800" b="1">
          <a:solidFill>
            <a:schemeClr val="tx1"/>
          </a:solidFill>
          <a:latin typeface="Calibri" pitchFamily="34" charset="0"/>
        </a:defRPr>
      </a:lvl4pPr>
      <a:lvl5pPr algn="l" rtl="0" eaLnBrk="1" fontAlgn="base" hangingPunct="1">
        <a:spcBef>
          <a:spcPct val="0"/>
        </a:spcBef>
        <a:spcAft>
          <a:spcPct val="0"/>
        </a:spcAft>
        <a:defRPr sz="2800" b="1">
          <a:solidFill>
            <a:schemeClr val="tx1"/>
          </a:solidFill>
          <a:latin typeface="Calibri" pitchFamily="34" charset="0"/>
        </a:defRPr>
      </a:lvl5pPr>
      <a:lvl6pPr marL="457200" algn="l" rtl="0" eaLnBrk="1" fontAlgn="base" hangingPunct="1">
        <a:spcBef>
          <a:spcPct val="0"/>
        </a:spcBef>
        <a:spcAft>
          <a:spcPct val="0"/>
        </a:spcAft>
        <a:defRPr sz="2800" b="1">
          <a:solidFill>
            <a:schemeClr val="bg1"/>
          </a:solidFill>
          <a:latin typeface="Calibri" pitchFamily="34" charset="0"/>
        </a:defRPr>
      </a:lvl6pPr>
      <a:lvl7pPr marL="914400" algn="l" rtl="0" eaLnBrk="1" fontAlgn="base" hangingPunct="1">
        <a:spcBef>
          <a:spcPct val="0"/>
        </a:spcBef>
        <a:spcAft>
          <a:spcPct val="0"/>
        </a:spcAft>
        <a:defRPr sz="2800" b="1">
          <a:solidFill>
            <a:schemeClr val="bg1"/>
          </a:solidFill>
          <a:latin typeface="Calibri" pitchFamily="34" charset="0"/>
        </a:defRPr>
      </a:lvl7pPr>
      <a:lvl8pPr marL="1371600" algn="l" rtl="0" eaLnBrk="1" fontAlgn="base" hangingPunct="1">
        <a:spcBef>
          <a:spcPct val="0"/>
        </a:spcBef>
        <a:spcAft>
          <a:spcPct val="0"/>
        </a:spcAft>
        <a:defRPr sz="2800" b="1">
          <a:solidFill>
            <a:schemeClr val="bg1"/>
          </a:solidFill>
          <a:latin typeface="Calibri" pitchFamily="34" charset="0"/>
        </a:defRPr>
      </a:lvl8pPr>
      <a:lvl9pPr marL="1828800" algn="l" rtl="0" eaLnBrk="1" fontAlgn="base" hangingPunct="1">
        <a:spcBef>
          <a:spcPct val="0"/>
        </a:spcBef>
        <a:spcAft>
          <a:spcPct val="0"/>
        </a:spcAft>
        <a:defRPr sz="2800" b="1">
          <a:solidFill>
            <a:schemeClr val="bg1"/>
          </a:solidFill>
          <a:latin typeface="Calibri" pitchFamily="34"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3" Type="http://schemas.openxmlformats.org/officeDocument/2006/relationships/hyperlink" Target="http://www.codeplex.com/prism" TargetMode="External"/><Relationship Id="rId2" Type="http://schemas.openxmlformats.org/officeDocument/2006/relationships/notesSlide" Target="../notesSlides/notesSlide14.xml"/><Relationship Id="rId1" Type="http://schemas.openxmlformats.org/officeDocument/2006/relationships/slideLayout" Target="../slideLayouts/slideLayout28.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8" Type="http://schemas.openxmlformats.org/officeDocument/2006/relationships/hyperlink" Target="http://www.martinfowler.com/eaaCatalog/" TargetMode="External"/><Relationship Id="rId13" Type="http://schemas.openxmlformats.org/officeDocument/2006/relationships/hyperlink" Target="http://www.codeproject.com/useritems/ModelViewPresenter.asp" TargetMode="External"/><Relationship Id="rId3" Type="http://schemas.openxmlformats.org/officeDocument/2006/relationships/hyperlink" Target="http://www.amazon.com/Principles-Patterns-Practices-Robert-Martin/dp/0131857258/ref=sr_1_1/002-1154470-5072808?ie=UTF8&amp;s=books&amp;qid=1177081220&amp;sr=8-1" TargetMode="External"/><Relationship Id="rId7" Type="http://schemas.openxmlformats.org/officeDocument/2006/relationships/hyperlink" Target="http://www.amazon.com/Domain-Driven-Design-Tackling-Complexity-Software/dp/0321125215/ref=pd_bbs_sr_1?ie=UTF8&amp;s=books&amp;qid=1205876149&amp;sr=1-1" TargetMode="External"/><Relationship Id="rId12" Type="http://schemas.openxmlformats.org/officeDocument/2006/relationships/hyperlink" Target="http://www.nunit.org/" TargetMode="External"/><Relationship Id="rId2" Type="http://schemas.openxmlformats.org/officeDocument/2006/relationships/notesSlide" Target="../notesSlides/notesSlide21.xml"/><Relationship Id="rId1" Type="http://schemas.openxmlformats.org/officeDocument/2006/relationships/slideLayout" Target="../slideLayouts/slideLayout28.xml"/><Relationship Id="rId6" Type="http://schemas.openxmlformats.org/officeDocument/2006/relationships/hyperlink" Target="Refactoring:%20Improving%20the%20design%20of%20exsisting%20code" TargetMode="External"/><Relationship Id="rId11" Type="http://schemas.openxmlformats.org/officeDocument/2006/relationships/hyperlink" Target="http://msdn.microsoft.com/msdnmag/issues/06/08/DesignPatterns/default.aspx" TargetMode="External"/><Relationship Id="rId5" Type="http://schemas.openxmlformats.org/officeDocument/2006/relationships/hyperlink" Target="http://www.amazon.com/Refactoring-Patterns-Addison-Wesley-Signature-Kerievsky/dp/0321213351/ref=pd_bbs_12/002-1154470-5072808?ie=UTF8&amp;s=books&amp;qid=1177090041&amp;sr=8-12" TargetMode="External"/><Relationship Id="rId10" Type="http://schemas.openxmlformats.org/officeDocument/2006/relationships/hyperlink" Target="http://www.ooad.org/" TargetMode="External"/><Relationship Id="rId4" Type="http://schemas.openxmlformats.org/officeDocument/2006/relationships/hyperlink" Target="http://www.amazon.com/Enterprise-Application-Architecture-Addison-Wesley-Signature/dp/0321127420/ref=pd_bbs_sr_1?ie=UTF8&amp;s=books&amp;qid=1205875999&amp;sr=8-1" TargetMode="External"/><Relationship Id="rId9" Type="http://schemas.openxmlformats.org/officeDocument/2006/relationships/hyperlink" Target="http://www.dofactory.com/Patterns/Patterns.aspx"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dirty="0" err="1" smtClean="0"/>
              <a:t>.Net</a:t>
            </a:r>
            <a:r>
              <a:rPr lang="en-US" dirty="0" smtClean="0"/>
              <a:t> UI Framework Patterns</a:t>
            </a:r>
            <a:endParaRPr lang="en-US" dirty="0"/>
          </a:p>
        </p:txBody>
      </p:sp>
      <p:sp>
        <p:nvSpPr>
          <p:cNvPr id="3" name="Subtitle 2"/>
          <p:cNvSpPr>
            <a:spLocks noGrp="1"/>
          </p:cNvSpPr>
          <p:nvPr>
            <p:ph type="subTitle" idx="1"/>
          </p:nvPr>
        </p:nvSpPr>
        <p:spPr/>
        <p:txBody>
          <a:bodyPr>
            <a:normAutofit/>
          </a:bodyPr>
          <a:lstStyle/>
          <a:p>
            <a:r>
              <a:rPr lang="en-US" dirty="0" smtClean="0"/>
              <a:t>Todd Snyder – Guidisan :: UXG</a:t>
            </a:r>
          </a:p>
          <a:p>
            <a:r>
              <a:rPr lang="en-US" dirty="0" smtClean="0"/>
              <a:t>Andres Aguiar – </a:t>
            </a:r>
            <a:r>
              <a:rPr lang="en-US" smtClean="0"/>
              <a:t>Software Architect</a:t>
            </a:r>
            <a:r>
              <a:rPr lang="en-US" dirty="0" smtClean="0"/>
              <a:t>, </a:t>
            </a:r>
            <a:endParaRPr lang="en-US" dirty="0" smtClean="0"/>
          </a:p>
          <a:p>
            <a:r>
              <a:rPr lang="en-US" dirty="0" smtClean="0"/>
              <a:t>Usability &amp; Patterns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normAutofit/>
          </a:bodyPr>
          <a:lstStyle/>
          <a:p>
            <a:pPr algn="ctr">
              <a:defRPr/>
            </a:pPr>
            <a:r>
              <a:rPr lang="en-US" dirty="0" smtClean="0"/>
              <a:t>Composite Application Block (CAB)</a:t>
            </a:r>
          </a:p>
        </p:txBody>
      </p:sp>
      <p:pic>
        <p:nvPicPr>
          <p:cNvPr id="5" name="Picture 4" descr="CAB Components.jpg"/>
          <p:cNvPicPr>
            <a:picLocks noChangeAspect="1"/>
          </p:cNvPicPr>
          <p:nvPr/>
        </p:nvPicPr>
        <p:blipFill>
          <a:blip r:embed="rId3"/>
          <a:stretch>
            <a:fillRect/>
          </a:stretch>
        </p:blipFill>
        <p:spPr>
          <a:xfrm>
            <a:off x="990600" y="1447800"/>
            <a:ext cx="7315200" cy="45720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normAutofit/>
          </a:bodyPr>
          <a:lstStyle/>
          <a:p>
            <a:pPr algn="ctr">
              <a:defRPr/>
            </a:pPr>
            <a:r>
              <a:rPr lang="en-US" dirty="0" smtClean="0"/>
              <a:t>Object Builder – DI Container</a:t>
            </a:r>
          </a:p>
        </p:txBody>
      </p:sp>
      <p:sp>
        <p:nvSpPr>
          <p:cNvPr id="7" name="Rectangle 3"/>
          <p:cNvSpPr txBox="1">
            <a:spLocks noChangeArrowheads="1"/>
          </p:cNvSpPr>
          <p:nvPr/>
        </p:nvSpPr>
        <p:spPr>
          <a:xfrm>
            <a:off x="457200" y="3200400"/>
            <a:ext cx="8229600" cy="29257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Dependency Injection</a:t>
            </a:r>
            <a:r>
              <a:rPr kumimoji="0" lang="en-US" sz="3200" b="0" i="0" u="none" strike="noStrike" kern="1200" cap="none" spc="0" normalizeH="0" noProof="0" dirty="0" smtClean="0">
                <a:ln>
                  <a:noFill/>
                </a:ln>
                <a:solidFill>
                  <a:schemeClr val="tx1"/>
                </a:solidFill>
                <a:effectLst/>
                <a:uLnTx/>
                <a:uFillTx/>
                <a:latin typeface="+mn-lt"/>
                <a:ea typeface="+mn-ea"/>
                <a:cs typeface="+mn-cs"/>
              </a:rPr>
              <a:t> Framework used by:</a:t>
            </a:r>
          </a:p>
          <a:p>
            <a:pPr marL="800100" lvl="1" indent="-342900">
              <a:spcBef>
                <a:spcPct val="20000"/>
              </a:spcBef>
              <a:buFont typeface="Arial" pitchFamily="34" charset="0"/>
              <a:buChar char="•"/>
              <a:defRPr/>
            </a:pPr>
            <a:r>
              <a:rPr lang="en-US" sz="3200" baseline="0" dirty="0" smtClean="0"/>
              <a:t>SCSF</a:t>
            </a:r>
            <a:r>
              <a:rPr lang="en-US" sz="3200" dirty="0" smtClean="0"/>
              <a:t> (CAB), WCSF, and Enterprise Library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Object creation done</a:t>
            </a:r>
            <a:r>
              <a:rPr kumimoji="0" lang="en-US" sz="3200" b="0" i="0" u="none" strike="noStrike" kern="1200" cap="none" spc="0" normalizeH="0" noProof="0" dirty="0" smtClean="0">
                <a:ln>
                  <a:noFill/>
                </a:ln>
                <a:solidFill>
                  <a:schemeClr val="tx1"/>
                </a:solidFill>
                <a:effectLst/>
                <a:uLnTx/>
                <a:uFillTx/>
                <a:latin typeface="+mn-lt"/>
                <a:ea typeface="+mn-ea"/>
                <a:cs typeface="+mn-cs"/>
              </a:rPr>
              <a:t> using reflection</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noProof="0" dirty="0" smtClean="0">
                <a:ln>
                  <a:noFill/>
                </a:ln>
                <a:solidFill>
                  <a:schemeClr val="tx1"/>
                </a:solidFill>
                <a:effectLst/>
                <a:uLnTx/>
                <a:uFillTx/>
                <a:latin typeface="+mn-lt"/>
                <a:ea typeface="+mn-ea"/>
                <a:cs typeface="+mn-cs"/>
              </a:rPr>
              <a:t>Injection can be done using attributes or code</a:t>
            </a:r>
          </a:p>
          <a:p>
            <a:pPr marL="342900" lvl="0" indent="-342900">
              <a:spcBef>
                <a:spcPct val="20000"/>
              </a:spcBef>
              <a:buFont typeface="Arial" pitchFamily="34" charset="0"/>
              <a:buChar char="•"/>
              <a:defRPr/>
            </a:pPr>
            <a:r>
              <a:rPr lang="en-US" sz="3200" dirty="0" smtClean="0"/>
              <a:t>Unity (New Microsoft DI Container)</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9" name="Picture 8" descr="object builder.jpg"/>
          <p:cNvPicPr>
            <a:picLocks noChangeAspect="1"/>
          </p:cNvPicPr>
          <p:nvPr/>
        </p:nvPicPr>
        <p:blipFill>
          <a:blip r:embed="rId3"/>
          <a:stretch>
            <a:fillRect/>
          </a:stretch>
        </p:blipFill>
        <p:spPr>
          <a:xfrm>
            <a:off x="2057400" y="1371600"/>
            <a:ext cx="4953000" cy="17526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lstStyle/>
          <a:p>
            <a:pPr algn="ctr">
              <a:defRPr/>
            </a:pPr>
            <a:r>
              <a:rPr lang="en-US" dirty="0" smtClean="0"/>
              <a:t>CAB – Commands\Events</a:t>
            </a:r>
          </a:p>
        </p:txBody>
      </p:sp>
      <p:pic>
        <p:nvPicPr>
          <p:cNvPr id="11" name="Picture 10" descr="CAB Event.jpg"/>
          <p:cNvPicPr>
            <a:picLocks noChangeAspect="1"/>
          </p:cNvPicPr>
          <p:nvPr/>
        </p:nvPicPr>
        <p:blipFill>
          <a:blip r:embed="rId3"/>
          <a:stretch>
            <a:fillRect/>
          </a:stretch>
        </p:blipFill>
        <p:spPr>
          <a:xfrm>
            <a:off x="762000" y="1600200"/>
            <a:ext cx="7320670" cy="426189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lstStyle/>
          <a:p>
            <a:pPr algn="ctr">
              <a:defRPr/>
            </a:pPr>
            <a:r>
              <a:rPr lang="en-US" dirty="0" smtClean="0"/>
              <a:t>Smart Client Software Factory</a:t>
            </a:r>
          </a:p>
        </p:txBody>
      </p:sp>
      <p:sp>
        <p:nvSpPr>
          <p:cNvPr id="109571" name="Rectangle 3"/>
          <p:cNvSpPr>
            <a:spLocks noGrp="1" noChangeArrowheads="1"/>
          </p:cNvSpPr>
          <p:nvPr>
            <p:ph type="body" idx="4294967295"/>
          </p:nvPr>
        </p:nvSpPr>
        <p:spPr>
          <a:xfrm>
            <a:off x="0" y="1600200"/>
            <a:ext cx="8229600" cy="4525963"/>
          </a:xfrm>
        </p:spPr>
        <p:txBody>
          <a:bodyPr>
            <a:normAutofit/>
          </a:bodyPr>
          <a:lstStyle/>
          <a:p>
            <a:pPr eaLnBrk="1" hangingPunct="1">
              <a:defRPr/>
            </a:pPr>
            <a:r>
              <a:rPr lang="en-US" dirty="0" smtClean="0"/>
              <a:t>Written &amp; Automated Guidance for CAB</a:t>
            </a:r>
          </a:p>
          <a:p>
            <a:pPr eaLnBrk="1" hangingPunct="1">
              <a:defRPr/>
            </a:pPr>
            <a:r>
              <a:rPr lang="en-US" dirty="0" smtClean="0"/>
              <a:t>Automated Guidance Includes</a:t>
            </a:r>
          </a:p>
          <a:p>
            <a:pPr lvl="1">
              <a:defRPr/>
            </a:pPr>
            <a:r>
              <a:rPr lang="en-US" dirty="0" smtClean="0"/>
              <a:t>VS Templates for Smart Clients</a:t>
            </a:r>
          </a:p>
          <a:p>
            <a:pPr lvl="1">
              <a:defRPr/>
            </a:pPr>
            <a:r>
              <a:rPr lang="en-US" dirty="0" smtClean="0"/>
              <a:t>Add View/Add WPF View Recipes</a:t>
            </a:r>
          </a:p>
          <a:p>
            <a:pPr lvl="1">
              <a:defRPr/>
            </a:pPr>
            <a:r>
              <a:rPr lang="en-US" smtClean="0"/>
              <a:t>Add Event Publisher/Event Subscriber</a:t>
            </a:r>
          </a:p>
          <a:p>
            <a:pPr eaLnBrk="1" hangingPunct="1">
              <a:defRPr/>
            </a:pPr>
            <a:r>
              <a:rPr lang="en-US" smtClean="0"/>
              <a:t>Incorporates </a:t>
            </a:r>
            <a:r>
              <a:rPr lang="en-US" dirty="0" smtClean="0"/>
              <a:t>common Patterns &amp; Principals</a:t>
            </a:r>
          </a:p>
          <a:p>
            <a:pPr lvl="1">
              <a:defRPr/>
            </a:pPr>
            <a:r>
              <a:rPr lang="en-US" dirty="0" smtClean="0"/>
              <a:t>Presenters (MVP Pattern)</a:t>
            </a:r>
          </a:p>
          <a:p>
            <a:pPr lvl="1">
              <a:defRPr/>
            </a:pPr>
            <a:r>
              <a:rPr lang="en-US" dirty="0" err="1" smtClean="0"/>
              <a:t>WorkItemController</a:t>
            </a:r>
            <a:endParaRPr lang="en-US" dirty="0" smtClean="0"/>
          </a:p>
          <a:p>
            <a:pPr lvl="1">
              <a:defRPr/>
            </a:pPr>
            <a:r>
              <a:rPr lang="en-US" dirty="0" smtClean="0"/>
              <a:t>Action Catalog – Event Model for non UI components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lstStyle/>
          <a:p>
            <a:pPr algn="ctr">
              <a:defRPr/>
            </a:pPr>
            <a:r>
              <a:rPr lang="en-US" dirty="0" smtClean="0"/>
              <a:t>Infragistics CAB Extensibility Kit</a:t>
            </a:r>
          </a:p>
        </p:txBody>
      </p:sp>
      <p:sp>
        <p:nvSpPr>
          <p:cNvPr id="109571" name="Rectangle 3"/>
          <p:cNvSpPr>
            <a:spLocks noGrp="1" noChangeArrowheads="1"/>
          </p:cNvSpPr>
          <p:nvPr>
            <p:ph type="body" idx="4294967295"/>
          </p:nvPr>
        </p:nvSpPr>
        <p:spPr>
          <a:xfrm>
            <a:off x="0" y="1600200"/>
            <a:ext cx="8229600" cy="4525963"/>
          </a:xfrm>
        </p:spPr>
        <p:txBody>
          <a:bodyPr>
            <a:normAutofit/>
          </a:bodyPr>
          <a:lstStyle/>
          <a:p>
            <a:pPr eaLnBrk="1" hangingPunct="1">
              <a:defRPr/>
            </a:pPr>
            <a:r>
              <a:rPr lang="en-US" dirty="0" smtClean="0"/>
              <a:t>Toolkit for using </a:t>
            </a:r>
            <a:r>
              <a:rPr lang="en-US" dirty="0" err="1" smtClean="0"/>
              <a:t>NetAdvantage</a:t>
            </a:r>
            <a:r>
              <a:rPr lang="en-US" dirty="0" smtClean="0"/>
              <a:t> with CAB</a:t>
            </a:r>
          </a:p>
          <a:p>
            <a:pPr eaLnBrk="1" hangingPunct="1">
              <a:defRPr/>
            </a:pPr>
            <a:r>
              <a:rPr lang="en-US" dirty="0" smtClean="0"/>
              <a:t>Custom Workspaces</a:t>
            </a:r>
          </a:p>
          <a:p>
            <a:pPr lvl="1">
              <a:defRPr/>
            </a:pPr>
            <a:r>
              <a:rPr lang="en-US" dirty="0" smtClean="0"/>
              <a:t>Docking</a:t>
            </a:r>
          </a:p>
          <a:p>
            <a:pPr lvl="1">
              <a:defRPr/>
            </a:pPr>
            <a:r>
              <a:rPr lang="en-US" dirty="0" smtClean="0"/>
              <a:t>Explorer Bar</a:t>
            </a:r>
          </a:p>
          <a:p>
            <a:pPr lvl="1">
              <a:defRPr/>
            </a:pPr>
            <a:r>
              <a:rPr lang="en-US" dirty="0" smtClean="0"/>
              <a:t>Task Pane</a:t>
            </a:r>
          </a:p>
          <a:p>
            <a:pPr lvl="1">
              <a:defRPr/>
            </a:pPr>
            <a:r>
              <a:rPr lang="en-US" dirty="0" smtClean="0"/>
              <a:t>MDI Tab</a:t>
            </a:r>
          </a:p>
          <a:p>
            <a:pPr eaLnBrk="1" hangingPunct="1">
              <a:defRPr/>
            </a:pPr>
            <a:r>
              <a:rPr lang="en-US" dirty="0" smtClean="0"/>
              <a:t>Includes Guidance</a:t>
            </a:r>
          </a:p>
          <a:p>
            <a:pPr lvl="1">
              <a:defRPr/>
            </a:pPr>
            <a:r>
              <a:rPr lang="en-US" dirty="0" err="1" smtClean="0"/>
              <a:t>QuickStarts</a:t>
            </a:r>
            <a:endParaRPr lang="en-US" dirty="0" smtClean="0"/>
          </a:p>
          <a:p>
            <a:pPr lvl="1">
              <a:defRPr/>
            </a:pPr>
            <a:r>
              <a:rPr lang="en-US" dirty="0" smtClean="0"/>
              <a:t>Reference Application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lstStyle/>
          <a:p>
            <a:pPr algn="ctr">
              <a:defRPr/>
            </a:pPr>
            <a:r>
              <a:rPr lang="en-US" dirty="0" smtClean="0"/>
              <a:t>PRISM – CAB for WPF</a:t>
            </a:r>
          </a:p>
        </p:txBody>
      </p:sp>
      <p:sp>
        <p:nvSpPr>
          <p:cNvPr id="109571" name="Rectangle 3"/>
          <p:cNvSpPr>
            <a:spLocks noGrp="1" noChangeArrowheads="1"/>
          </p:cNvSpPr>
          <p:nvPr>
            <p:ph type="body" idx="4294967295"/>
          </p:nvPr>
        </p:nvSpPr>
        <p:spPr>
          <a:xfrm>
            <a:off x="0" y="1600200"/>
            <a:ext cx="8229600" cy="4525963"/>
          </a:xfrm>
        </p:spPr>
        <p:txBody>
          <a:bodyPr>
            <a:normAutofit/>
          </a:bodyPr>
          <a:lstStyle/>
          <a:p>
            <a:pPr eaLnBrk="1" hangingPunct="1">
              <a:defRPr/>
            </a:pPr>
            <a:r>
              <a:rPr lang="en-US" dirty="0" smtClean="0"/>
              <a:t>Composite Framework for WPF</a:t>
            </a:r>
          </a:p>
          <a:p>
            <a:r>
              <a:rPr lang="en-US" dirty="0" smtClean="0"/>
              <a:t>Based on the lesson learned from CAB\SCSF</a:t>
            </a:r>
          </a:p>
          <a:p>
            <a:r>
              <a:rPr lang="en-US" dirty="0" smtClean="0"/>
              <a:t>Early code drops available on </a:t>
            </a:r>
            <a:r>
              <a:rPr lang="en-US" dirty="0" err="1" smtClean="0"/>
              <a:t>CodePlex</a:t>
            </a:r>
            <a:r>
              <a:rPr lang="en-US" dirty="0" smtClean="0"/>
              <a:t>. </a:t>
            </a:r>
            <a:r>
              <a:rPr lang="en-US" dirty="0" smtClean="0">
                <a:hlinkClick r:id="rId3"/>
              </a:rPr>
              <a:t>http://www.codeplex.com/prism</a:t>
            </a:r>
            <a:endParaRPr lang="en-US" dirty="0" smtClean="0"/>
          </a:p>
          <a:p>
            <a:pPr>
              <a:buNone/>
            </a:pPr>
            <a:endParaRPr lang="en-US" dirty="0" smtClean="0"/>
          </a:p>
          <a:p>
            <a:endParaRPr lang="en-US" dirty="0" smtClean="0"/>
          </a:p>
          <a:p>
            <a:pPr eaLnBrk="1" hangingPunct="1">
              <a:defRPr/>
            </a:pPr>
            <a:endParaRPr lang="en-US" dirty="0" smtClean="0"/>
          </a:p>
        </p:txBody>
      </p:sp>
      <p:pic>
        <p:nvPicPr>
          <p:cNvPr id="4" name="Picture 3" descr="prism.png"/>
          <p:cNvPicPr>
            <a:picLocks noChangeAspect="1"/>
          </p:cNvPicPr>
          <p:nvPr/>
        </p:nvPicPr>
        <p:blipFill>
          <a:blip r:embed="rId4"/>
          <a:stretch>
            <a:fillRect/>
          </a:stretch>
        </p:blipFill>
        <p:spPr>
          <a:xfrm>
            <a:off x="6019800" y="3733800"/>
            <a:ext cx="2743200" cy="2545773"/>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819401"/>
            <a:ext cx="6858000" cy="1681170"/>
          </a:xfrm>
        </p:spPr>
        <p:txBody>
          <a:bodyPr/>
          <a:lstStyle/>
          <a:p>
            <a:r>
              <a:rPr lang="en-US" dirty="0" smtClean="0"/>
              <a:t>Smart Client Software Factory Patterns</a:t>
            </a:r>
            <a:endParaRPr lang="en-US" dirty="0"/>
          </a:p>
        </p:txBody>
      </p:sp>
      <p:sp>
        <p:nvSpPr>
          <p:cNvPr id="3" name="Title 3"/>
          <p:cNvSpPr txBox="1">
            <a:spLocks/>
          </p:cNvSpPr>
          <p:nvPr/>
        </p:nvSpPr>
        <p:spPr bwMode="auto">
          <a:xfrm>
            <a:off x="152400" y="4114800"/>
            <a:ext cx="7772400" cy="13620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600" b="1" i="0" u="none" strike="noStrike" kern="0" cap="none" spc="0" normalizeH="0" baseline="0" noProof="0" dirty="0" smtClean="0">
                <a:ln>
                  <a:noFill/>
                </a:ln>
                <a:solidFill>
                  <a:schemeClr val="tx1"/>
                </a:solidFill>
                <a:effectLst/>
                <a:uLnTx/>
                <a:uFillTx/>
                <a:latin typeface="+mj-lt"/>
                <a:ea typeface="+mj-ea"/>
                <a:cs typeface="+mj-cs"/>
              </a:rPr>
              <a:t>demo</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normAutofit/>
          </a:bodyPr>
          <a:lstStyle/>
          <a:p>
            <a:pPr algn="ctr">
              <a:defRPr/>
            </a:pPr>
            <a:r>
              <a:rPr lang="en-US" dirty="0" smtClean="0"/>
              <a:t>Web Client Software Factory (WCSF)</a:t>
            </a:r>
          </a:p>
        </p:txBody>
      </p:sp>
      <p:pic>
        <p:nvPicPr>
          <p:cNvPr id="7" name="Picture 6" descr="UI Framework Presentation.jpg"/>
          <p:cNvPicPr>
            <a:picLocks noChangeAspect="1"/>
          </p:cNvPicPr>
          <p:nvPr/>
        </p:nvPicPr>
        <p:blipFill>
          <a:blip r:embed="rId3"/>
          <a:stretch>
            <a:fillRect/>
          </a:stretch>
        </p:blipFill>
        <p:spPr>
          <a:xfrm>
            <a:off x="2438400" y="1371600"/>
            <a:ext cx="4572000" cy="4943475"/>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normAutofit/>
          </a:bodyPr>
          <a:lstStyle/>
          <a:p>
            <a:pPr algn="ctr">
              <a:defRPr/>
            </a:pPr>
            <a:r>
              <a:rPr lang="en-US" dirty="0" smtClean="0"/>
              <a:t>WCSF – Composite Application Block</a:t>
            </a:r>
          </a:p>
        </p:txBody>
      </p:sp>
      <p:pic>
        <p:nvPicPr>
          <p:cNvPr id="5" name="Picture 4" descr="CWAB.jpg"/>
          <p:cNvPicPr>
            <a:picLocks noChangeAspect="1"/>
          </p:cNvPicPr>
          <p:nvPr/>
        </p:nvPicPr>
        <p:blipFill>
          <a:blip r:embed="rId3"/>
          <a:stretch>
            <a:fillRect/>
          </a:stretch>
        </p:blipFill>
        <p:spPr>
          <a:xfrm>
            <a:off x="1752600" y="1447800"/>
            <a:ext cx="5905500" cy="47625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normAutofit/>
          </a:bodyPr>
          <a:lstStyle/>
          <a:p>
            <a:pPr algn="ctr">
              <a:defRPr/>
            </a:pPr>
            <a:r>
              <a:rPr lang="en-US" dirty="0" smtClean="0"/>
              <a:t>WCSF – Page Flow Application Block</a:t>
            </a:r>
          </a:p>
        </p:txBody>
      </p:sp>
      <p:pic>
        <p:nvPicPr>
          <p:cNvPr id="5" name="Picture 4" descr="Page Flow AB.jpg"/>
          <p:cNvPicPr>
            <a:picLocks noChangeAspect="1"/>
          </p:cNvPicPr>
          <p:nvPr/>
        </p:nvPicPr>
        <p:blipFill>
          <a:blip r:embed="rId3"/>
          <a:stretch>
            <a:fillRect/>
          </a:stretch>
        </p:blipFill>
        <p:spPr>
          <a:xfrm>
            <a:off x="2362200" y="1295400"/>
            <a:ext cx="5095875" cy="515302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lstStyle/>
          <a:p>
            <a:pPr algn="ctr">
              <a:defRPr/>
            </a:pPr>
            <a:r>
              <a:rPr lang="en-US" dirty="0" smtClean="0"/>
              <a:t>UI Frameworks –  Agenda</a:t>
            </a:r>
          </a:p>
        </p:txBody>
      </p:sp>
      <p:sp>
        <p:nvSpPr>
          <p:cNvPr id="109571" name="Rectangle 3"/>
          <p:cNvSpPr>
            <a:spLocks noGrp="1" noChangeArrowheads="1"/>
          </p:cNvSpPr>
          <p:nvPr>
            <p:ph type="body" idx="4294967295"/>
          </p:nvPr>
        </p:nvSpPr>
        <p:spPr>
          <a:xfrm>
            <a:off x="0" y="1600200"/>
            <a:ext cx="8229600" cy="4525963"/>
          </a:xfrm>
        </p:spPr>
        <p:txBody>
          <a:bodyPr>
            <a:normAutofit/>
          </a:bodyPr>
          <a:lstStyle/>
          <a:p>
            <a:pPr>
              <a:defRPr/>
            </a:pPr>
            <a:r>
              <a:rPr lang="en-US" dirty="0" smtClean="0"/>
              <a:t>UI Presentation Concepts &amp; Patterns</a:t>
            </a:r>
          </a:p>
          <a:p>
            <a:pPr>
              <a:defRPr/>
            </a:pPr>
            <a:r>
              <a:rPr lang="en-US" dirty="0" smtClean="0"/>
              <a:t>UI Frameworks</a:t>
            </a:r>
          </a:p>
          <a:p>
            <a:pPr>
              <a:defRPr/>
            </a:pPr>
            <a:r>
              <a:rPr lang="en-US" dirty="0" smtClean="0"/>
              <a:t>Best Practices</a:t>
            </a:r>
          </a:p>
          <a:p>
            <a:pPr eaLnBrk="1" hangingPunct="1">
              <a:defRPr/>
            </a:pP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819401"/>
            <a:ext cx="6858000" cy="1681170"/>
          </a:xfrm>
        </p:spPr>
        <p:txBody>
          <a:bodyPr/>
          <a:lstStyle/>
          <a:p>
            <a:r>
              <a:rPr lang="en-US" dirty="0" smtClean="0"/>
              <a:t>Web Client Software Factory Patterns</a:t>
            </a:r>
            <a:endParaRPr lang="en-US" dirty="0"/>
          </a:p>
        </p:txBody>
      </p:sp>
      <p:sp>
        <p:nvSpPr>
          <p:cNvPr id="3" name="Title 3"/>
          <p:cNvSpPr txBox="1">
            <a:spLocks/>
          </p:cNvSpPr>
          <p:nvPr/>
        </p:nvSpPr>
        <p:spPr bwMode="auto">
          <a:xfrm>
            <a:off x="152400" y="4114800"/>
            <a:ext cx="7772400" cy="13620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600" b="1" i="0" u="none" strike="noStrike" kern="0" cap="none" spc="0" normalizeH="0" baseline="0" noProof="0" dirty="0" smtClean="0">
                <a:ln>
                  <a:noFill/>
                </a:ln>
                <a:solidFill>
                  <a:schemeClr val="tx1"/>
                </a:solidFill>
                <a:effectLst/>
                <a:uLnTx/>
                <a:uFillTx/>
                <a:latin typeface="+mj-lt"/>
                <a:ea typeface="+mj-ea"/>
                <a:cs typeface="+mj-cs"/>
              </a:rPr>
              <a:t>demo</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normAutofit/>
          </a:bodyPr>
          <a:lstStyle/>
          <a:p>
            <a:pPr algn="ctr">
              <a:defRPr/>
            </a:pPr>
            <a:r>
              <a:rPr lang="en-US" dirty="0" err="1" smtClean="0"/>
              <a:t>ASP.Net</a:t>
            </a:r>
            <a:r>
              <a:rPr lang="en-US" dirty="0" smtClean="0"/>
              <a:t> MVC Framework</a:t>
            </a:r>
          </a:p>
        </p:txBody>
      </p:sp>
      <p:pic>
        <p:nvPicPr>
          <p:cNvPr id="7" name="Picture 6" descr="asP.nET mvc.jpg"/>
          <p:cNvPicPr>
            <a:picLocks noChangeAspect="1"/>
          </p:cNvPicPr>
          <p:nvPr/>
        </p:nvPicPr>
        <p:blipFill>
          <a:blip r:embed="rId3"/>
          <a:stretch>
            <a:fillRect/>
          </a:stretch>
        </p:blipFill>
        <p:spPr>
          <a:xfrm>
            <a:off x="838200" y="1676400"/>
            <a:ext cx="7445829" cy="398145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lstStyle/>
          <a:p>
            <a:pPr algn="ctr">
              <a:defRPr/>
            </a:pPr>
            <a:r>
              <a:rPr lang="en-US" dirty="0" err="1" smtClean="0"/>
              <a:t>ASP.Net</a:t>
            </a:r>
            <a:r>
              <a:rPr lang="en-US" dirty="0" smtClean="0"/>
              <a:t> MVC – Page Routing</a:t>
            </a:r>
          </a:p>
        </p:txBody>
      </p:sp>
      <p:pic>
        <p:nvPicPr>
          <p:cNvPr id="5" name="Picture 4" descr="MVC Routing.jpg"/>
          <p:cNvPicPr>
            <a:picLocks noChangeAspect="1"/>
          </p:cNvPicPr>
          <p:nvPr/>
        </p:nvPicPr>
        <p:blipFill>
          <a:blip r:embed="rId3"/>
          <a:stretch>
            <a:fillRect/>
          </a:stretch>
        </p:blipFill>
        <p:spPr>
          <a:xfrm>
            <a:off x="381000" y="1371600"/>
            <a:ext cx="8458200" cy="4876800"/>
          </a:xfrm>
          <a:prstGeom prst="rect">
            <a:avLst/>
          </a:prstGeom>
        </p:spPr>
      </p:pic>
      <p:sp>
        <p:nvSpPr>
          <p:cNvPr id="10" name="TextBox 9"/>
          <p:cNvSpPr txBox="1"/>
          <p:nvPr/>
        </p:nvSpPr>
        <p:spPr>
          <a:xfrm>
            <a:off x="990600" y="6400800"/>
            <a:ext cx="7086600" cy="276999"/>
          </a:xfrm>
          <a:prstGeom prst="rect">
            <a:avLst/>
          </a:prstGeom>
          <a:noFill/>
        </p:spPr>
        <p:txBody>
          <a:bodyPr wrap="square" rtlCol="0">
            <a:spAutoFit/>
          </a:bodyPr>
          <a:lstStyle/>
          <a:p>
            <a:r>
              <a:rPr lang="en-US" sz="1200" dirty="0" smtClean="0"/>
              <a:t>Image Source(s): http://weblogs.asp.net/scottgu/archive/2007/11/13/asp-net-mvc-framework-part-1.aspx</a:t>
            </a:r>
            <a:endParaRPr lang="en-US" sz="12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819401"/>
            <a:ext cx="6858000" cy="1681170"/>
          </a:xfrm>
        </p:spPr>
        <p:txBody>
          <a:bodyPr/>
          <a:lstStyle/>
          <a:p>
            <a:r>
              <a:rPr lang="en-US" dirty="0" err="1" smtClean="0"/>
              <a:t>ASP.Net</a:t>
            </a:r>
            <a:r>
              <a:rPr lang="en-US" dirty="0" smtClean="0"/>
              <a:t> MVC Framework Patterns</a:t>
            </a:r>
            <a:endParaRPr lang="en-US" dirty="0"/>
          </a:p>
        </p:txBody>
      </p:sp>
      <p:sp>
        <p:nvSpPr>
          <p:cNvPr id="3" name="Title 3"/>
          <p:cNvSpPr txBox="1">
            <a:spLocks/>
          </p:cNvSpPr>
          <p:nvPr/>
        </p:nvSpPr>
        <p:spPr bwMode="auto">
          <a:xfrm>
            <a:off x="152400" y="4114800"/>
            <a:ext cx="7772400" cy="13620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600" b="1" i="0" u="none" strike="noStrike" kern="0" cap="none" spc="0" normalizeH="0" baseline="0" noProof="0" dirty="0" smtClean="0">
                <a:ln>
                  <a:noFill/>
                </a:ln>
                <a:solidFill>
                  <a:schemeClr val="tx1"/>
                </a:solidFill>
                <a:effectLst/>
                <a:uLnTx/>
                <a:uFillTx/>
                <a:latin typeface="+mj-lt"/>
                <a:ea typeface="+mj-ea"/>
                <a:cs typeface="+mj-cs"/>
              </a:rPr>
              <a:t>demo</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lstStyle/>
          <a:p>
            <a:pPr algn="ctr" eaLnBrk="1" hangingPunct="1">
              <a:defRPr/>
            </a:pPr>
            <a:r>
              <a:rPr lang="en-US" dirty="0" smtClean="0"/>
              <a:t>UI Frameworks –  Best Practices</a:t>
            </a:r>
          </a:p>
        </p:txBody>
      </p:sp>
      <p:sp>
        <p:nvSpPr>
          <p:cNvPr id="109571" name="Rectangle 3"/>
          <p:cNvSpPr>
            <a:spLocks noGrp="1" noChangeArrowheads="1"/>
          </p:cNvSpPr>
          <p:nvPr>
            <p:ph type="body" idx="4294967295"/>
          </p:nvPr>
        </p:nvSpPr>
        <p:spPr>
          <a:xfrm>
            <a:off x="0" y="1600200"/>
            <a:ext cx="8229600" cy="4525963"/>
          </a:xfrm>
        </p:spPr>
        <p:txBody>
          <a:bodyPr>
            <a:normAutofit/>
          </a:bodyPr>
          <a:lstStyle/>
          <a:p>
            <a:pPr>
              <a:defRPr/>
            </a:pPr>
            <a:r>
              <a:rPr lang="en-US" dirty="0" smtClean="0"/>
              <a:t>Focus on Responsibility/Behavior</a:t>
            </a:r>
          </a:p>
          <a:p>
            <a:pPr>
              <a:defRPr/>
            </a:pPr>
            <a:r>
              <a:rPr lang="en-US" dirty="0" smtClean="0"/>
              <a:t>Use a Iterative Approach</a:t>
            </a:r>
          </a:p>
          <a:p>
            <a:pPr>
              <a:defRPr/>
            </a:pPr>
            <a:r>
              <a:rPr lang="en-US" dirty="0" smtClean="0"/>
              <a:t>Apply Test Ability Pattern</a:t>
            </a:r>
          </a:p>
          <a:p>
            <a:pPr>
              <a:defRPr/>
            </a:pPr>
            <a:r>
              <a:rPr lang="en-US" dirty="0" smtClean="0"/>
              <a:t>Utilize Design Patterns &amp; Principals </a:t>
            </a:r>
          </a:p>
          <a:p>
            <a:pPr lvl="1">
              <a:defRPr/>
            </a:pPr>
            <a:r>
              <a:rPr lang="en-US" dirty="0" smtClean="0"/>
              <a:t>Adapter,  Template Method,  Strategy</a:t>
            </a:r>
          </a:p>
          <a:p>
            <a:pPr lvl="1">
              <a:defRPr/>
            </a:pPr>
            <a:r>
              <a:rPr lang="en-US" dirty="0" smtClean="0"/>
              <a:t>Refactoring/Code Smells</a:t>
            </a:r>
          </a:p>
          <a:p>
            <a:pPr lvl="1">
              <a:defRPr/>
            </a:pPr>
            <a:r>
              <a:rPr lang="en-US" dirty="0" smtClean="0"/>
              <a:t>GRASP Principals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819401"/>
            <a:ext cx="8077200" cy="1681170"/>
          </a:xfrm>
        </p:spPr>
        <p:txBody>
          <a:bodyPr/>
          <a:lstStyle/>
          <a:p>
            <a:r>
              <a:rPr lang="en-US" dirty="0" smtClean="0"/>
              <a:t>Using Best Practices and Patterns in the Real World</a:t>
            </a:r>
            <a:endParaRPr lang="en-US" dirty="0"/>
          </a:p>
        </p:txBody>
      </p:sp>
      <p:sp>
        <p:nvSpPr>
          <p:cNvPr id="3" name="Title 3"/>
          <p:cNvSpPr txBox="1">
            <a:spLocks/>
          </p:cNvSpPr>
          <p:nvPr/>
        </p:nvSpPr>
        <p:spPr bwMode="auto">
          <a:xfrm>
            <a:off x="152400" y="4114800"/>
            <a:ext cx="7772400" cy="13620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600" b="1" i="0" u="none" strike="noStrike" kern="0" cap="none" spc="0" normalizeH="0" baseline="0" noProof="0" dirty="0" smtClean="0">
                <a:ln>
                  <a:noFill/>
                </a:ln>
                <a:solidFill>
                  <a:schemeClr val="tx1"/>
                </a:solidFill>
                <a:effectLst/>
                <a:uLnTx/>
                <a:uFillTx/>
                <a:latin typeface="+mj-lt"/>
                <a:ea typeface="+mj-ea"/>
                <a:cs typeface="+mj-cs"/>
              </a:rPr>
              <a:t>demo</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lstStyle/>
          <a:p>
            <a:pPr algn="ctr" eaLnBrk="1" hangingPunct="1">
              <a:defRPr/>
            </a:pPr>
            <a:r>
              <a:rPr lang="en-US" dirty="0" smtClean="0"/>
              <a:t>UI Frameworks – References</a:t>
            </a:r>
          </a:p>
        </p:txBody>
      </p:sp>
      <p:sp>
        <p:nvSpPr>
          <p:cNvPr id="109571" name="Rectangle 3"/>
          <p:cNvSpPr>
            <a:spLocks noGrp="1" noChangeArrowheads="1"/>
          </p:cNvSpPr>
          <p:nvPr>
            <p:ph type="body" idx="4294967295"/>
          </p:nvPr>
        </p:nvSpPr>
        <p:spPr>
          <a:xfrm>
            <a:off x="0" y="1600200"/>
            <a:ext cx="8229600" cy="4525963"/>
          </a:xfrm>
        </p:spPr>
        <p:txBody>
          <a:bodyPr>
            <a:normAutofit/>
          </a:bodyPr>
          <a:lstStyle/>
          <a:p>
            <a:pPr>
              <a:lnSpc>
                <a:spcPct val="90000"/>
              </a:lnSpc>
              <a:defRPr/>
            </a:pPr>
            <a:r>
              <a:rPr lang="en-US" dirty="0" smtClean="0"/>
              <a:t>Books</a:t>
            </a:r>
          </a:p>
          <a:p>
            <a:pPr lvl="1">
              <a:defRPr/>
            </a:pPr>
            <a:r>
              <a:rPr lang="en-US" dirty="0" smtClean="0">
                <a:hlinkClick r:id="rId3"/>
              </a:rPr>
              <a:t>Agile Principles, Patterns, and Practices in C#</a:t>
            </a:r>
            <a:endParaRPr lang="en-US" dirty="0" smtClean="0"/>
          </a:p>
          <a:p>
            <a:pPr lvl="1">
              <a:defRPr/>
            </a:pPr>
            <a:r>
              <a:rPr lang="en-US" dirty="0" smtClean="0">
                <a:hlinkClick r:id="rId4"/>
              </a:rPr>
              <a:t>Patterns of Enterprise Application Architecture</a:t>
            </a:r>
            <a:endParaRPr lang="en-US" dirty="0" smtClean="0"/>
          </a:p>
          <a:p>
            <a:pPr lvl="1">
              <a:defRPr/>
            </a:pPr>
            <a:r>
              <a:rPr lang="en-US" dirty="0" smtClean="0">
                <a:hlinkClick r:id="rId5"/>
              </a:rPr>
              <a:t>Refactoring to Patterns</a:t>
            </a:r>
            <a:endParaRPr lang="en-US" dirty="0" smtClean="0">
              <a:hlinkClick r:id="rId6"/>
            </a:endParaRPr>
          </a:p>
          <a:p>
            <a:pPr lvl="1">
              <a:defRPr/>
            </a:pPr>
            <a:r>
              <a:rPr lang="en-US" dirty="0" smtClean="0">
                <a:hlinkClick r:id="rId6"/>
              </a:rPr>
              <a:t>Refactoring: Improving the design of existing code</a:t>
            </a:r>
            <a:endParaRPr lang="en-US" dirty="0" smtClean="0"/>
          </a:p>
          <a:p>
            <a:pPr lvl="1">
              <a:defRPr/>
            </a:pPr>
            <a:r>
              <a:rPr lang="en-US" dirty="0" smtClean="0">
                <a:hlinkClick r:id="rId7"/>
              </a:rPr>
              <a:t>Domain-Driven Design: Tackling Complexity in the Heart of Software</a:t>
            </a:r>
            <a:endParaRPr lang="en-US" dirty="0" smtClean="0"/>
          </a:p>
          <a:p>
            <a:pPr>
              <a:lnSpc>
                <a:spcPct val="90000"/>
              </a:lnSpc>
              <a:defRPr/>
            </a:pPr>
            <a:r>
              <a:rPr lang="en-US" dirty="0" smtClean="0"/>
              <a:t>Web Sites</a:t>
            </a:r>
          </a:p>
          <a:p>
            <a:pPr lvl="1">
              <a:lnSpc>
                <a:spcPct val="90000"/>
              </a:lnSpc>
              <a:defRPr/>
            </a:pPr>
            <a:r>
              <a:rPr lang="en-US" dirty="0" smtClean="0">
                <a:hlinkClick r:id="rId8"/>
              </a:rPr>
              <a:t>Enterprise Patterns defined by Martin Fowler</a:t>
            </a:r>
            <a:endParaRPr lang="en-US" dirty="0" smtClean="0">
              <a:hlinkClick r:id="rId9"/>
            </a:endParaRPr>
          </a:p>
          <a:p>
            <a:pPr lvl="1">
              <a:lnSpc>
                <a:spcPct val="90000"/>
              </a:lnSpc>
              <a:defRPr/>
            </a:pPr>
            <a:r>
              <a:rPr lang="en-US" dirty="0" smtClean="0">
                <a:hlinkClick r:id="rId9"/>
              </a:rPr>
              <a:t>GOF Patterns in C#</a:t>
            </a:r>
            <a:endParaRPr lang="en-US" dirty="0" smtClean="0">
              <a:hlinkClick r:id="rId10"/>
            </a:endParaRPr>
          </a:p>
          <a:p>
            <a:pPr lvl="1">
              <a:lnSpc>
                <a:spcPct val="90000"/>
              </a:lnSpc>
              <a:defRPr/>
            </a:pPr>
            <a:r>
              <a:rPr lang="en-US" dirty="0" smtClean="0">
                <a:hlinkClick r:id="rId10"/>
              </a:rPr>
              <a:t>Object Oriented Analysis and Design</a:t>
            </a:r>
            <a:endParaRPr lang="en-US" dirty="0" smtClean="0">
              <a:hlinkClick r:id="rId11"/>
            </a:endParaRPr>
          </a:p>
          <a:p>
            <a:pPr lvl="1">
              <a:lnSpc>
                <a:spcPct val="90000"/>
              </a:lnSpc>
              <a:defRPr/>
            </a:pPr>
            <a:r>
              <a:rPr lang="en-US" dirty="0" smtClean="0">
                <a:hlinkClick r:id="rId11"/>
              </a:rPr>
              <a:t>MVP Pattern in C#</a:t>
            </a:r>
            <a:endParaRPr lang="en-US" dirty="0" smtClean="0">
              <a:hlinkClick r:id="rId12"/>
            </a:endParaRPr>
          </a:p>
          <a:p>
            <a:pPr lvl="1">
              <a:lnSpc>
                <a:spcPct val="90000"/>
              </a:lnSpc>
              <a:defRPr/>
            </a:pPr>
            <a:r>
              <a:rPr lang="en-US" dirty="0" smtClean="0">
                <a:hlinkClick r:id="rId13"/>
              </a:rPr>
              <a:t>Value of using the MVP Pattern</a:t>
            </a:r>
            <a:endParaRPr lang="en-US" dirty="0" smtClean="0"/>
          </a:p>
          <a:p>
            <a:pPr lvl="1">
              <a:lnSpc>
                <a:spcPct val="90000"/>
              </a:lnSpc>
              <a:defRPr/>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lstStyle/>
          <a:p>
            <a:pPr algn="ctr">
              <a:defRPr/>
            </a:pPr>
            <a:r>
              <a:rPr lang="en-US" dirty="0" smtClean="0"/>
              <a:t>What is a Pattern?</a:t>
            </a:r>
          </a:p>
        </p:txBody>
      </p:sp>
      <p:pic>
        <p:nvPicPr>
          <p:cNvPr id="7" name="Picture 6" descr="mvc pattern.jpg"/>
          <p:cNvPicPr>
            <a:picLocks noChangeAspect="1"/>
          </p:cNvPicPr>
          <p:nvPr/>
        </p:nvPicPr>
        <p:blipFill>
          <a:blip r:embed="rId3"/>
          <a:stretch>
            <a:fillRect/>
          </a:stretch>
        </p:blipFill>
        <p:spPr>
          <a:xfrm>
            <a:off x="990600" y="1371600"/>
            <a:ext cx="7315200" cy="465747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normAutofit/>
          </a:bodyPr>
          <a:lstStyle/>
          <a:p>
            <a:pPr algn="ctr">
              <a:defRPr/>
            </a:pPr>
            <a:r>
              <a:rPr lang="en-US" dirty="0" smtClean="0"/>
              <a:t>One Pattern - Many Implementations</a:t>
            </a:r>
          </a:p>
        </p:txBody>
      </p:sp>
      <p:pic>
        <p:nvPicPr>
          <p:cNvPr id="6" name="Picture 5" descr="MVP.jpg"/>
          <p:cNvPicPr>
            <a:picLocks noChangeAspect="1"/>
          </p:cNvPicPr>
          <p:nvPr/>
        </p:nvPicPr>
        <p:blipFill>
          <a:blip r:embed="rId3"/>
          <a:stretch>
            <a:fillRect/>
          </a:stretch>
        </p:blipFill>
        <p:spPr>
          <a:xfrm>
            <a:off x="457200" y="1295400"/>
            <a:ext cx="8085364" cy="52578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normAutofit/>
          </a:bodyPr>
          <a:lstStyle/>
          <a:p>
            <a:pPr algn="ctr">
              <a:defRPr/>
            </a:pPr>
            <a:r>
              <a:rPr lang="en-US" dirty="0" smtClean="0"/>
              <a:t>IOC- Dependency Injection</a:t>
            </a:r>
          </a:p>
        </p:txBody>
      </p:sp>
      <p:pic>
        <p:nvPicPr>
          <p:cNvPr id="5" name="Picture 4" descr="IOC - DI.jpg"/>
          <p:cNvPicPr>
            <a:picLocks noChangeAspect="1"/>
          </p:cNvPicPr>
          <p:nvPr/>
        </p:nvPicPr>
        <p:blipFill>
          <a:blip r:embed="rId3"/>
          <a:stretch>
            <a:fillRect/>
          </a:stretch>
        </p:blipFill>
        <p:spPr>
          <a:xfrm>
            <a:off x="762000" y="1447800"/>
            <a:ext cx="7772400" cy="48768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lstStyle/>
          <a:p>
            <a:pPr algn="ctr">
              <a:defRPr/>
            </a:pPr>
            <a:r>
              <a:rPr lang="en-US" dirty="0" smtClean="0"/>
              <a:t>Composite Application Pattern</a:t>
            </a:r>
          </a:p>
        </p:txBody>
      </p:sp>
      <p:pic>
        <p:nvPicPr>
          <p:cNvPr id="5" name="Picture 4" descr="Composite.jpg"/>
          <p:cNvPicPr>
            <a:picLocks noChangeAspect="1"/>
          </p:cNvPicPr>
          <p:nvPr/>
        </p:nvPicPr>
        <p:blipFill>
          <a:blip r:embed="rId3"/>
          <a:stretch>
            <a:fillRect/>
          </a:stretch>
        </p:blipFill>
        <p:spPr>
          <a:xfrm>
            <a:off x="152400" y="1295400"/>
            <a:ext cx="8807768" cy="52578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lstStyle/>
          <a:p>
            <a:pPr algn="ctr">
              <a:defRPr/>
            </a:pPr>
            <a:r>
              <a:rPr lang="en-US" dirty="0" smtClean="0"/>
              <a:t>Why use a UI Framework Pattern?</a:t>
            </a:r>
          </a:p>
        </p:txBody>
      </p:sp>
      <p:sp>
        <p:nvSpPr>
          <p:cNvPr id="109571" name="Rectangle 3"/>
          <p:cNvSpPr>
            <a:spLocks noGrp="1" noChangeArrowheads="1"/>
          </p:cNvSpPr>
          <p:nvPr>
            <p:ph type="body" idx="4294967295"/>
          </p:nvPr>
        </p:nvSpPr>
        <p:spPr>
          <a:xfrm>
            <a:off x="0" y="1600200"/>
            <a:ext cx="8229600" cy="4525963"/>
          </a:xfrm>
        </p:spPr>
        <p:txBody>
          <a:bodyPr>
            <a:normAutofit/>
          </a:bodyPr>
          <a:lstStyle/>
          <a:p>
            <a:pPr>
              <a:defRPr/>
            </a:pPr>
            <a:r>
              <a:rPr lang="en-US" dirty="0" smtClean="0"/>
              <a:t>Separation of Concerns</a:t>
            </a:r>
          </a:p>
          <a:p>
            <a:pPr>
              <a:defRPr/>
            </a:pPr>
            <a:r>
              <a:rPr lang="en-US" dirty="0" smtClean="0"/>
              <a:t>Loosely Coupled/High Cohesion</a:t>
            </a:r>
          </a:p>
          <a:p>
            <a:pPr>
              <a:defRPr/>
            </a:pPr>
            <a:r>
              <a:rPr lang="en-US" dirty="0" smtClean="0"/>
              <a:t>Flexibility/Adaptable  </a:t>
            </a:r>
          </a:p>
          <a:p>
            <a:pPr>
              <a:defRPr/>
            </a:pPr>
            <a:r>
              <a:rPr lang="en-US" dirty="0" smtClean="0"/>
              <a:t>Code Reuse</a:t>
            </a:r>
          </a:p>
          <a:p>
            <a:pPr>
              <a:defRPr/>
            </a:pPr>
            <a:r>
              <a:rPr lang="en-US" dirty="0" smtClean="0"/>
              <a:t>Testability</a:t>
            </a:r>
          </a:p>
        </p:txBody>
      </p:sp>
      <p:pic>
        <p:nvPicPr>
          <p:cNvPr id="4" name="Picture 3" descr="Data Access Choices.jpg"/>
          <p:cNvPicPr>
            <a:picLocks noChangeAspect="1"/>
          </p:cNvPicPr>
          <p:nvPr/>
        </p:nvPicPr>
        <p:blipFill>
          <a:blip r:embed="rId3"/>
          <a:stretch>
            <a:fillRect/>
          </a:stretch>
        </p:blipFill>
        <p:spPr>
          <a:xfrm>
            <a:off x="5486400" y="2971800"/>
            <a:ext cx="3276600" cy="2557546"/>
          </a:xfrm>
          <a:prstGeom prst="rect">
            <a:avLst/>
          </a:prstGeom>
        </p:spPr>
      </p:pic>
      <p:sp>
        <p:nvSpPr>
          <p:cNvPr id="5" name="TextBox 4"/>
          <p:cNvSpPr txBox="1"/>
          <p:nvPr/>
        </p:nvSpPr>
        <p:spPr>
          <a:xfrm>
            <a:off x="4114800" y="5638800"/>
            <a:ext cx="4876800" cy="369332"/>
          </a:xfrm>
          <a:prstGeom prst="rect">
            <a:avLst/>
          </a:prstGeom>
          <a:noFill/>
        </p:spPr>
        <p:txBody>
          <a:bodyPr wrap="square" rtlCol="0">
            <a:spAutoFit/>
          </a:bodyPr>
          <a:lstStyle/>
          <a:p>
            <a:r>
              <a:rPr lang="en-US" dirty="0" smtClean="0"/>
              <a:t>How many data access technologies do we need?</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819401"/>
            <a:ext cx="7924800" cy="1681170"/>
          </a:xfrm>
        </p:spPr>
        <p:txBody>
          <a:bodyPr/>
          <a:lstStyle/>
          <a:p>
            <a:r>
              <a:rPr lang="en-US" dirty="0" smtClean="0"/>
              <a:t>Examine the interworking of the MVP Pattern</a:t>
            </a:r>
            <a:endParaRPr lang="en-US" dirty="0"/>
          </a:p>
        </p:txBody>
      </p:sp>
      <p:sp>
        <p:nvSpPr>
          <p:cNvPr id="3" name="Title 3"/>
          <p:cNvSpPr txBox="1">
            <a:spLocks/>
          </p:cNvSpPr>
          <p:nvPr/>
        </p:nvSpPr>
        <p:spPr bwMode="auto">
          <a:xfrm>
            <a:off x="152400" y="4114800"/>
            <a:ext cx="7772400" cy="13620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600" b="1" i="0" u="none" strike="noStrike" kern="0" cap="none" spc="0" normalizeH="0" baseline="0" noProof="0" dirty="0" smtClean="0">
                <a:ln>
                  <a:noFill/>
                </a:ln>
                <a:solidFill>
                  <a:schemeClr val="tx1"/>
                </a:solidFill>
                <a:effectLst/>
                <a:uLnTx/>
                <a:uFillTx/>
                <a:latin typeface="+mj-lt"/>
                <a:ea typeface="+mj-ea"/>
                <a:cs typeface="+mj-cs"/>
              </a:rPr>
              <a:t>demo</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idx="4294967295"/>
          </p:nvPr>
        </p:nvSpPr>
        <p:spPr>
          <a:xfrm>
            <a:off x="0" y="274638"/>
            <a:ext cx="8229600" cy="1143000"/>
          </a:xfrm>
        </p:spPr>
        <p:txBody>
          <a:bodyPr/>
          <a:lstStyle/>
          <a:p>
            <a:pPr algn="ctr">
              <a:defRPr/>
            </a:pPr>
            <a:r>
              <a:rPr lang="en-US" dirty="0" err="1" smtClean="0"/>
              <a:t>.Net</a:t>
            </a:r>
            <a:r>
              <a:rPr lang="en-US" dirty="0" smtClean="0"/>
              <a:t> UI Frameworks</a:t>
            </a:r>
          </a:p>
        </p:txBody>
      </p:sp>
      <p:sp>
        <p:nvSpPr>
          <p:cNvPr id="109571" name="Rectangle 3"/>
          <p:cNvSpPr>
            <a:spLocks noGrp="1" noChangeArrowheads="1"/>
          </p:cNvSpPr>
          <p:nvPr>
            <p:ph type="body" idx="4294967295"/>
          </p:nvPr>
        </p:nvSpPr>
        <p:spPr>
          <a:xfrm>
            <a:off x="0" y="1600200"/>
            <a:ext cx="8229600" cy="4525963"/>
          </a:xfrm>
        </p:spPr>
        <p:txBody>
          <a:bodyPr>
            <a:normAutofit/>
          </a:bodyPr>
          <a:lstStyle/>
          <a:p>
            <a:pPr eaLnBrk="1" hangingPunct="1">
              <a:defRPr/>
            </a:pPr>
            <a:r>
              <a:rPr lang="en-US" dirty="0" smtClean="0"/>
              <a:t>Windows</a:t>
            </a:r>
          </a:p>
          <a:p>
            <a:pPr lvl="1">
              <a:defRPr/>
            </a:pPr>
            <a:r>
              <a:rPr lang="en-US" dirty="0" smtClean="0"/>
              <a:t>Composite Application Block (CAB)</a:t>
            </a:r>
          </a:p>
          <a:p>
            <a:pPr lvl="1">
              <a:defRPr/>
            </a:pPr>
            <a:r>
              <a:rPr lang="en-US" dirty="0" smtClean="0"/>
              <a:t>Smart Client Software Factory  (SCSF)</a:t>
            </a:r>
          </a:p>
          <a:p>
            <a:pPr lvl="1">
              <a:defRPr/>
            </a:pPr>
            <a:r>
              <a:rPr lang="en-US" dirty="0" smtClean="0"/>
              <a:t>Prism  (CAB for WPF)</a:t>
            </a:r>
          </a:p>
          <a:p>
            <a:pPr>
              <a:defRPr/>
            </a:pPr>
            <a:r>
              <a:rPr lang="en-US" dirty="0" smtClean="0"/>
              <a:t>Web</a:t>
            </a:r>
          </a:p>
          <a:p>
            <a:pPr lvl="1">
              <a:defRPr/>
            </a:pPr>
            <a:r>
              <a:rPr lang="en-US" dirty="0" smtClean="0"/>
              <a:t>Web Client Software Factory (WCSF)</a:t>
            </a:r>
          </a:p>
          <a:p>
            <a:pPr lvl="1">
              <a:defRPr/>
            </a:pPr>
            <a:r>
              <a:rPr lang="en-US" dirty="0" err="1" smtClean="0"/>
              <a:t>ASP.Net</a:t>
            </a:r>
            <a:r>
              <a:rPr lang="en-US" dirty="0" smtClean="0"/>
              <a:t> Model View Controller Framework</a:t>
            </a:r>
          </a:p>
          <a:p>
            <a:pPr lvl="1">
              <a:defRPr/>
            </a:pPr>
            <a:r>
              <a:rPr lang="en-US" dirty="0" err="1" smtClean="0"/>
              <a:t>MonoRail</a:t>
            </a:r>
            <a:r>
              <a:rPr lang="en-US" dirty="0" smtClean="0"/>
              <a:t> – Open Source MVC Framework</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IG">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orbe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91FA6690CBFC0489AD703CCA284C218" ma:contentTypeVersion="0" ma:contentTypeDescription="Create a new document." ma:contentTypeScope="" ma:versionID="600654351ce44a9b15c7969cc8a578d9">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A3E75E9C-D9E1-4B9C-B347-19FF3215E8FF}">
  <ds:schemaRefs>
    <ds:schemaRef ds:uri="http://schemas.microsoft.com/sharepoint/v3/contenttype/forms"/>
  </ds:schemaRefs>
</ds:datastoreItem>
</file>

<file path=customXml/itemProps2.xml><?xml version="1.0" encoding="utf-8"?>
<ds:datastoreItem xmlns:ds="http://schemas.openxmlformats.org/officeDocument/2006/customXml" ds:itemID="{BBF6D041-6526-457D-8296-F0B125D1AE50}">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32B850B7-DC71-45E3-92DF-05FE6D51EA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2331</TotalTime>
  <Words>1627</Words>
  <Application>Microsoft Office PowerPoint</Application>
  <PresentationFormat>On-screen Show (4:3)</PresentationFormat>
  <Paragraphs>258</Paragraphs>
  <Slides>26</Slides>
  <Notes>21</Notes>
  <HiddenSlides>0</HiddenSlides>
  <MMClips>0</MMClips>
  <ScaleCrop>false</ScaleCrop>
  <HeadingPairs>
    <vt:vector size="4" baseType="variant">
      <vt:variant>
        <vt:lpstr>Theme</vt:lpstr>
      </vt:variant>
      <vt:variant>
        <vt:i4>3</vt:i4>
      </vt:variant>
      <vt:variant>
        <vt:lpstr>Slide Titles</vt:lpstr>
      </vt:variant>
      <vt:variant>
        <vt:i4>26</vt:i4>
      </vt:variant>
    </vt:vector>
  </HeadingPairs>
  <TitlesOfParts>
    <vt:vector size="29" baseType="lpstr">
      <vt:lpstr>2_Office Theme</vt:lpstr>
      <vt:lpstr>Custom Design</vt:lpstr>
      <vt:lpstr>IG</vt:lpstr>
      <vt:lpstr>.Net UI Framework Patterns</vt:lpstr>
      <vt:lpstr>UI Frameworks –  Agenda</vt:lpstr>
      <vt:lpstr>What is a Pattern?</vt:lpstr>
      <vt:lpstr>One Pattern - Many Implementations</vt:lpstr>
      <vt:lpstr>IOC- Dependency Injection</vt:lpstr>
      <vt:lpstr>Composite Application Pattern</vt:lpstr>
      <vt:lpstr>Why use a UI Framework Pattern?</vt:lpstr>
      <vt:lpstr>Examine the interworking of the MVP Pattern</vt:lpstr>
      <vt:lpstr>.Net UI Frameworks</vt:lpstr>
      <vt:lpstr>Composite Application Block (CAB)</vt:lpstr>
      <vt:lpstr>Object Builder – DI Container</vt:lpstr>
      <vt:lpstr>CAB – Commands\Events</vt:lpstr>
      <vt:lpstr>Smart Client Software Factory</vt:lpstr>
      <vt:lpstr>Infragistics CAB Extensibility Kit</vt:lpstr>
      <vt:lpstr>PRISM – CAB for WPF</vt:lpstr>
      <vt:lpstr>Smart Client Software Factory Patterns</vt:lpstr>
      <vt:lpstr>Web Client Software Factory (WCSF)</vt:lpstr>
      <vt:lpstr>WCSF – Composite Application Block</vt:lpstr>
      <vt:lpstr>WCSF – Page Flow Application Block</vt:lpstr>
      <vt:lpstr>Web Client Software Factory Patterns</vt:lpstr>
      <vt:lpstr>ASP.Net MVC Framework</vt:lpstr>
      <vt:lpstr>ASP.Net MVC – Page Routing</vt:lpstr>
      <vt:lpstr>ASP.Net MVC Framework Patterns</vt:lpstr>
      <vt:lpstr>UI Frameworks –  Best Practices</vt:lpstr>
      <vt:lpstr>Using Best Practices and Patterns in the Real World</vt:lpstr>
      <vt:lpstr>UI Frameworks – References</vt:lpstr>
    </vt:vector>
  </TitlesOfParts>
  <Company>Infragistics,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Integrating NetAdvantage for ASP.NET into SharePoint</dc:title>
  <dc:creator>tsnyder</dc:creator>
  <cp:lastModifiedBy>tsnyder</cp:lastModifiedBy>
  <cp:revision>555</cp:revision>
  <dcterms:created xsi:type="dcterms:W3CDTF">2008-03-04T18:40:12Z</dcterms:created>
  <dcterms:modified xsi:type="dcterms:W3CDTF">2008-04-03T12:48:01Z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0x010100291FA6690CBFC0489AD703CCA284C218</vt:lpwstr>
  </property>
</Properties>
</file>